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0_7B0B60B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4" r:id="rId5"/>
    <p:sldId id="265" r:id="rId6"/>
    <p:sldId id="258" r:id="rId7"/>
    <p:sldId id="271" r:id="rId8"/>
    <p:sldId id="259" r:id="rId9"/>
    <p:sldId id="272"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DFFF97-275D-3160-C083-BE0B154DA96F}" name="Roze Navab" initials="RN" userId="S::roze.navab@comptonverney.org.uk::1b2a3194-9fd1-4c5c-9424-8862f97dda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omments/modernComment_110_7B0B60B4.xml><?xml version="1.0" encoding="utf-8"?>
<p188:cmLst xmlns:a="http://schemas.openxmlformats.org/drawingml/2006/main" xmlns:r="http://schemas.openxmlformats.org/officeDocument/2006/relationships" xmlns:p188="http://schemas.microsoft.com/office/powerpoint/2018/8/main">
  <p188:cm id="{3199BA57-D73C-4776-9704-7E73EDBAC10A}" authorId="{3ADFFF97-275D-3160-C083-BE0B154DA96F}" created="2025-12-04T13:44:50.858">
    <ac:txMkLst xmlns:ac="http://schemas.microsoft.com/office/drawing/2013/main/command">
      <pc:docMk xmlns:pc="http://schemas.microsoft.com/office/powerpoint/2013/main/command"/>
      <pc:sldMk xmlns:pc="http://schemas.microsoft.com/office/powerpoint/2013/main/command" cId="2064343220" sldId="272"/>
      <ac:spMk id="6" creationId="{FC7B1434-B77C-3946-6EE5-0CB73130C999}"/>
      <ac:txMk cp="949">
        <ac:context len="1045" hash="1254378903"/>
      </ac:txMk>
    </ac:txMkLst>
    <p188:pos x="10713353" y="4760566"/>
    <p188:txBody>
      <a:bodyPr/>
      <a:lstStyle/>
      <a:p>
        <a:r>
          <a:rPr lang="en-GB"/>
          <a:t>Speak to Jane and Anne about this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F06509-7546-1046-D256-B348911BFD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59774E2-86B8-0D31-E292-5BB8255A4A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78D19-D583-4BA2-9850-A3856A12B0DE}" type="datetimeFigureOut">
              <a:rPr lang="en-GB" smtClean="0"/>
              <a:t>28/04/2026</a:t>
            </a:fld>
            <a:endParaRPr lang="en-GB"/>
          </a:p>
        </p:txBody>
      </p:sp>
      <p:sp>
        <p:nvSpPr>
          <p:cNvPr id="4" name="Footer Placeholder 3">
            <a:extLst>
              <a:ext uri="{FF2B5EF4-FFF2-40B4-BE49-F238E27FC236}">
                <a16:creationId xmlns:a16="http://schemas.microsoft.com/office/drawing/2014/main" id="{D203E5CC-607C-B71C-E52F-230E1E9EC1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E.G updated for R&amp;D schools project</a:t>
            </a:r>
          </a:p>
        </p:txBody>
      </p:sp>
      <p:sp>
        <p:nvSpPr>
          <p:cNvPr id="5" name="Slide Number Placeholder 4">
            <a:extLst>
              <a:ext uri="{FF2B5EF4-FFF2-40B4-BE49-F238E27FC236}">
                <a16:creationId xmlns:a16="http://schemas.microsoft.com/office/drawing/2014/main" id="{47E1DCDA-4790-8823-190F-42FD46E8C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A2AC00-A149-47D6-959C-4FCD110F1AD2}" type="slidenum">
              <a:rPr lang="en-GB" smtClean="0"/>
              <a:t>‹#›</a:t>
            </a:fld>
            <a:endParaRPr lang="en-GB"/>
          </a:p>
        </p:txBody>
      </p:sp>
    </p:spTree>
    <p:extLst>
      <p:ext uri="{BB962C8B-B14F-4D97-AF65-F5344CB8AC3E}">
        <p14:creationId xmlns:p14="http://schemas.microsoft.com/office/powerpoint/2010/main" val="21784327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79800-F95D-44FF-895C-4AE3493BFAC5}" type="datetimeFigureOut">
              <a:rPr lang="en-GB" smtClean="0"/>
              <a:t>28/04/2026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E.G updated for R&amp;D schools project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E62C9-9A4E-49A9-8019-0DCF364B4236}" type="slidenum">
              <a:rPr lang="en-GB" smtClean="0"/>
              <a:t>‹#›</a:t>
            </a:fld>
            <a:endParaRPr lang="en-GB"/>
          </a:p>
        </p:txBody>
      </p:sp>
    </p:spTree>
    <p:extLst>
      <p:ext uri="{BB962C8B-B14F-4D97-AF65-F5344CB8AC3E}">
        <p14:creationId xmlns:p14="http://schemas.microsoft.com/office/powerpoint/2010/main" val="42879475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4066-44C3-4AAC-8175-E079C4D29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C693DB-4390-4429-8C99-E6103786B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C8E6B-304F-4505-9741-6E09394000F9}"/>
              </a:ext>
            </a:extLst>
          </p:cNvPr>
          <p:cNvSpPr>
            <a:spLocks noGrp="1"/>
          </p:cNvSpPr>
          <p:nvPr>
            <p:ph type="dt" sz="half" idx="10"/>
          </p:nvPr>
        </p:nvSpPr>
        <p:spPr/>
        <p:txBody>
          <a:bodyPr/>
          <a:lstStyle/>
          <a:p>
            <a:fld id="{DE7FABDA-005C-4812-8B89-41CF71D18F60}" type="datetime1">
              <a:rPr lang="en-GB" smtClean="0"/>
              <a:t>28/04/2026</a:t>
            </a:fld>
            <a:endParaRPr lang="en-GB"/>
          </a:p>
        </p:txBody>
      </p:sp>
      <p:sp>
        <p:nvSpPr>
          <p:cNvPr id="5" name="Footer Placeholder 4">
            <a:extLst>
              <a:ext uri="{FF2B5EF4-FFF2-40B4-BE49-F238E27FC236}">
                <a16:creationId xmlns:a16="http://schemas.microsoft.com/office/drawing/2014/main" id="{D938ABC7-D1B4-42B6-965B-B23FC035A0A7}"/>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02D7E67E-A71B-4578-9A27-9A60F89DA81A}"/>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62423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AA49-D93F-4C81-A938-2EEF6F02ED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736532-CC79-4CB7-BD25-807787A0D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1867D-5B2D-4541-9C58-66BB08012272}"/>
              </a:ext>
            </a:extLst>
          </p:cNvPr>
          <p:cNvSpPr>
            <a:spLocks noGrp="1"/>
          </p:cNvSpPr>
          <p:nvPr>
            <p:ph type="dt" sz="half" idx="10"/>
          </p:nvPr>
        </p:nvSpPr>
        <p:spPr/>
        <p:txBody>
          <a:bodyPr/>
          <a:lstStyle/>
          <a:p>
            <a:fld id="{D02DE0AA-EF87-407A-A50A-5F0B2BC33BF9}" type="datetime1">
              <a:rPr lang="en-GB" smtClean="0"/>
              <a:t>28/04/2026</a:t>
            </a:fld>
            <a:endParaRPr lang="en-GB"/>
          </a:p>
        </p:txBody>
      </p:sp>
      <p:sp>
        <p:nvSpPr>
          <p:cNvPr id="5" name="Footer Placeholder 4">
            <a:extLst>
              <a:ext uri="{FF2B5EF4-FFF2-40B4-BE49-F238E27FC236}">
                <a16:creationId xmlns:a16="http://schemas.microsoft.com/office/drawing/2014/main" id="{D5EDE570-1C19-4963-A923-2D5F96B3B9E5}"/>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613E0DA2-E1D9-41A4-A151-655921CB2E66}"/>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25677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7355A-7ACD-4738-AC51-307E4A41BF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D75C75-60FA-427E-8474-8CA505878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8519E-A916-47DB-AEC1-EBB40A3E0A22}"/>
              </a:ext>
            </a:extLst>
          </p:cNvPr>
          <p:cNvSpPr>
            <a:spLocks noGrp="1"/>
          </p:cNvSpPr>
          <p:nvPr>
            <p:ph type="dt" sz="half" idx="10"/>
          </p:nvPr>
        </p:nvSpPr>
        <p:spPr/>
        <p:txBody>
          <a:bodyPr/>
          <a:lstStyle/>
          <a:p>
            <a:fld id="{61C03AE9-2BA1-4A91-BBF1-A542A83CEA22}" type="datetime1">
              <a:rPr lang="en-GB" smtClean="0"/>
              <a:t>28/04/2026</a:t>
            </a:fld>
            <a:endParaRPr lang="en-GB"/>
          </a:p>
        </p:txBody>
      </p:sp>
      <p:sp>
        <p:nvSpPr>
          <p:cNvPr id="5" name="Footer Placeholder 4">
            <a:extLst>
              <a:ext uri="{FF2B5EF4-FFF2-40B4-BE49-F238E27FC236}">
                <a16:creationId xmlns:a16="http://schemas.microsoft.com/office/drawing/2014/main" id="{9C1D5A56-DB3B-4C14-A091-5729EBDECE61}"/>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AD0A7577-D808-4440-B1B9-F19CE6FC8307}"/>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45162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76C3-1BFD-4AD0-920A-C59C173474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A15D12-A593-4235-B658-240F3B04B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BD4B6-49B5-4E41-BE2D-993B1E1B8D42}"/>
              </a:ext>
            </a:extLst>
          </p:cNvPr>
          <p:cNvSpPr>
            <a:spLocks noGrp="1"/>
          </p:cNvSpPr>
          <p:nvPr>
            <p:ph type="dt" sz="half" idx="10"/>
          </p:nvPr>
        </p:nvSpPr>
        <p:spPr/>
        <p:txBody>
          <a:bodyPr/>
          <a:lstStyle/>
          <a:p>
            <a:fld id="{C6526F5B-D84D-43C3-9550-AA4546A17961}" type="datetime1">
              <a:rPr lang="en-GB" smtClean="0"/>
              <a:t>28/04/2026</a:t>
            </a:fld>
            <a:endParaRPr lang="en-GB"/>
          </a:p>
        </p:txBody>
      </p:sp>
      <p:sp>
        <p:nvSpPr>
          <p:cNvPr id="5" name="Footer Placeholder 4">
            <a:extLst>
              <a:ext uri="{FF2B5EF4-FFF2-40B4-BE49-F238E27FC236}">
                <a16:creationId xmlns:a16="http://schemas.microsoft.com/office/drawing/2014/main" id="{39EE5902-04C0-4A42-A4AE-418452D291A6}"/>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928A39DD-2836-40DE-A7B4-4596520C9F5A}"/>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129116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EF92-32F7-4A61-B429-20E1BB158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570667-7160-4B9C-8A5B-0A79D070D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31010-ADEB-451E-B625-A8FAD3148DB2}"/>
              </a:ext>
            </a:extLst>
          </p:cNvPr>
          <p:cNvSpPr>
            <a:spLocks noGrp="1"/>
          </p:cNvSpPr>
          <p:nvPr>
            <p:ph type="dt" sz="half" idx="10"/>
          </p:nvPr>
        </p:nvSpPr>
        <p:spPr/>
        <p:txBody>
          <a:bodyPr/>
          <a:lstStyle/>
          <a:p>
            <a:fld id="{DB9794F8-34FB-4B53-8181-B9193EF9EA09}" type="datetime1">
              <a:rPr lang="en-GB" smtClean="0"/>
              <a:t>28/04/2026</a:t>
            </a:fld>
            <a:endParaRPr lang="en-GB"/>
          </a:p>
        </p:txBody>
      </p:sp>
      <p:sp>
        <p:nvSpPr>
          <p:cNvPr id="5" name="Footer Placeholder 4">
            <a:extLst>
              <a:ext uri="{FF2B5EF4-FFF2-40B4-BE49-F238E27FC236}">
                <a16:creationId xmlns:a16="http://schemas.microsoft.com/office/drawing/2014/main" id="{A832C85D-A41D-40FF-8A61-F8AD043D1F52}"/>
              </a:ext>
            </a:extLst>
          </p:cNvPr>
          <p:cNvSpPr>
            <a:spLocks noGrp="1"/>
          </p:cNvSpPr>
          <p:nvPr>
            <p:ph type="ftr" sz="quarter" idx="11"/>
          </p:nvPr>
        </p:nvSpPr>
        <p:spPr/>
        <p:txBody>
          <a:bodyPr/>
          <a:lstStyle/>
          <a:p>
            <a:r>
              <a:rPr lang="en-GB"/>
              <a:t>E.G updated for R&amp;D schools project</a:t>
            </a:r>
          </a:p>
        </p:txBody>
      </p:sp>
      <p:sp>
        <p:nvSpPr>
          <p:cNvPr id="6" name="Slide Number Placeholder 5">
            <a:extLst>
              <a:ext uri="{FF2B5EF4-FFF2-40B4-BE49-F238E27FC236}">
                <a16:creationId xmlns:a16="http://schemas.microsoft.com/office/drawing/2014/main" id="{9FCE621D-BF8C-410B-9BF9-DA2BFDF9DBB0}"/>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21899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2C02-FA04-4AC4-B656-2D088CB17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5F2FCA-7518-4767-99E2-2CE6214FBD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A56610-E987-4968-9E52-5348C6902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9A3AA9-4183-4D12-8B02-7C67480CE9DA}"/>
              </a:ext>
            </a:extLst>
          </p:cNvPr>
          <p:cNvSpPr>
            <a:spLocks noGrp="1"/>
          </p:cNvSpPr>
          <p:nvPr>
            <p:ph type="dt" sz="half" idx="10"/>
          </p:nvPr>
        </p:nvSpPr>
        <p:spPr/>
        <p:txBody>
          <a:bodyPr/>
          <a:lstStyle/>
          <a:p>
            <a:fld id="{B06B0613-E47B-48D1-AF43-5DC997D94B2A}" type="datetime1">
              <a:rPr lang="en-GB" smtClean="0"/>
              <a:t>28/04/2026</a:t>
            </a:fld>
            <a:endParaRPr lang="en-GB"/>
          </a:p>
        </p:txBody>
      </p:sp>
      <p:sp>
        <p:nvSpPr>
          <p:cNvPr id="6" name="Footer Placeholder 5">
            <a:extLst>
              <a:ext uri="{FF2B5EF4-FFF2-40B4-BE49-F238E27FC236}">
                <a16:creationId xmlns:a16="http://schemas.microsoft.com/office/drawing/2014/main" id="{BCA80926-D055-4B03-ADD1-D709657448AC}"/>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52FEFF95-59FA-4175-8C9E-5BBC80BE1FF8}"/>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04709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428C-6F41-4D2B-9184-49724AC8DE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8B40B1-2951-4900-81DA-91C9D182D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37DB9-155F-4FEF-AEC3-8530E9D24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9EDFED-9842-41CC-8219-A3D7D797B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B0D16-9FED-4945-B1D4-7ECC5A915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5F4A25-7744-43AA-BCD2-61051AABF900}"/>
              </a:ext>
            </a:extLst>
          </p:cNvPr>
          <p:cNvSpPr>
            <a:spLocks noGrp="1"/>
          </p:cNvSpPr>
          <p:nvPr>
            <p:ph type="dt" sz="half" idx="10"/>
          </p:nvPr>
        </p:nvSpPr>
        <p:spPr/>
        <p:txBody>
          <a:bodyPr/>
          <a:lstStyle/>
          <a:p>
            <a:fld id="{4D17EBE3-F25C-4B38-961C-28BA1B9405AC}" type="datetime1">
              <a:rPr lang="en-GB" smtClean="0"/>
              <a:t>28/04/2026</a:t>
            </a:fld>
            <a:endParaRPr lang="en-GB"/>
          </a:p>
        </p:txBody>
      </p:sp>
      <p:sp>
        <p:nvSpPr>
          <p:cNvPr id="8" name="Footer Placeholder 7">
            <a:extLst>
              <a:ext uri="{FF2B5EF4-FFF2-40B4-BE49-F238E27FC236}">
                <a16:creationId xmlns:a16="http://schemas.microsoft.com/office/drawing/2014/main" id="{2FC154EA-3BD3-4615-AC15-263DC21BAA12}"/>
              </a:ext>
            </a:extLst>
          </p:cNvPr>
          <p:cNvSpPr>
            <a:spLocks noGrp="1"/>
          </p:cNvSpPr>
          <p:nvPr>
            <p:ph type="ftr" sz="quarter" idx="11"/>
          </p:nvPr>
        </p:nvSpPr>
        <p:spPr/>
        <p:txBody>
          <a:bodyPr/>
          <a:lstStyle/>
          <a:p>
            <a:r>
              <a:rPr lang="en-GB"/>
              <a:t>E.G updated for R&amp;D schools project</a:t>
            </a:r>
          </a:p>
        </p:txBody>
      </p:sp>
      <p:sp>
        <p:nvSpPr>
          <p:cNvPr id="9" name="Slide Number Placeholder 8">
            <a:extLst>
              <a:ext uri="{FF2B5EF4-FFF2-40B4-BE49-F238E27FC236}">
                <a16:creationId xmlns:a16="http://schemas.microsoft.com/office/drawing/2014/main" id="{0DA6F756-9BD6-46CA-8E79-E5111D56C9EE}"/>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277293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2D9C-616B-4FAF-86FD-2856CFFA9D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86DB51-1113-440D-B25A-ACD4313DC02A}"/>
              </a:ext>
            </a:extLst>
          </p:cNvPr>
          <p:cNvSpPr>
            <a:spLocks noGrp="1"/>
          </p:cNvSpPr>
          <p:nvPr>
            <p:ph type="dt" sz="half" idx="10"/>
          </p:nvPr>
        </p:nvSpPr>
        <p:spPr/>
        <p:txBody>
          <a:bodyPr/>
          <a:lstStyle/>
          <a:p>
            <a:fld id="{0BACA4F6-3FD8-4242-9CFE-9D09C9FBEEEC}" type="datetime1">
              <a:rPr lang="en-GB" smtClean="0"/>
              <a:t>28/04/2026</a:t>
            </a:fld>
            <a:endParaRPr lang="en-GB"/>
          </a:p>
        </p:txBody>
      </p:sp>
      <p:sp>
        <p:nvSpPr>
          <p:cNvPr id="4" name="Footer Placeholder 3">
            <a:extLst>
              <a:ext uri="{FF2B5EF4-FFF2-40B4-BE49-F238E27FC236}">
                <a16:creationId xmlns:a16="http://schemas.microsoft.com/office/drawing/2014/main" id="{21A185B7-59AC-4285-A839-BE5CA489D93A}"/>
              </a:ext>
            </a:extLst>
          </p:cNvPr>
          <p:cNvSpPr>
            <a:spLocks noGrp="1"/>
          </p:cNvSpPr>
          <p:nvPr>
            <p:ph type="ftr" sz="quarter" idx="11"/>
          </p:nvPr>
        </p:nvSpPr>
        <p:spPr/>
        <p:txBody>
          <a:bodyPr/>
          <a:lstStyle/>
          <a:p>
            <a:r>
              <a:rPr lang="en-GB"/>
              <a:t>E.G updated for R&amp;D schools project</a:t>
            </a:r>
          </a:p>
        </p:txBody>
      </p:sp>
      <p:sp>
        <p:nvSpPr>
          <p:cNvPr id="5" name="Slide Number Placeholder 4">
            <a:extLst>
              <a:ext uri="{FF2B5EF4-FFF2-40B4-BE49-F238E27FC236}">
                <a16:creationId xmlns:a16="http://schemas.microsoft.com/office/drawing/2014/main" id="{9A4EF9C9-8868-4B35-8CB1-5C2A67681F78}"/>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4047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8D1A-6B16-4B0B-B4AD-3744E6A07C12}"/>
              </a:ext>
            </a:extLst>
          </p:cNvPr>
          <p:cNvSpPr>
            <a:spLocks noGrp="1"/>
          </p:cNvSpPr>
          <p:nvPr>
            <p:ph type="dt" sz="half" idx="10"/>
          </p:nvPr>
        </p:nvSpPr>
        <p:spPr/>
        <p:txBody>
          <a:bodyPr/>
          <a:lstStyle/>
          <a:p>
            <a:fld id="{E489674A-2C0D-4245-A758-A734795FF38F}" type="datetime1">
              <a:rPr lang="en-GB" smtClean="0"/>
              <a:t>28/04/2026</a:t>
            </a:fld>
            <a:endParaRPr lang="en-GB"/>
          </a:p>
        </p:txBody>
      </p:sp>
      <p:sp>
        <p:nvSpPr>
          <p:cNvPr id="3" name="Footer Placeholder 2">
            <a:extLst>
              <a:ext uri="{FF2B5EF4-FFF2-40B4-BE49-F238E27FC236}">
                <a16:creationId xmlns:a16="http://schemas.microsoft.com/office/drawing/2014/main" id="{8D77B231-693A-44FA-ADF7-A00663258ED7}"/>
              </a:ext>
            </a:extLst>
          </p:cNvPr>
          <p:cNvSpPr>
            <a:spLocks noGrp="1"/>
          </p:cNvSpPr>
          <p:nvPr>
            <p:ph type="ftr" sz="quarter" idx="11"/>
          </p:nvPr>
        </p:nvSpPr>
        <p:spPr/>
        <p:txBody>
          <a:bodyPr/>
          <a:lstStyle/>
          <a:p>
            <a:r>
              <a:rPr lang="en-GB"/>
              <a:t>E.G updated for R&amp;D schools project</a:t>
            </a:r>
          </a:p>
        </p:txBody>
      </p:sp>
      <p:sp>
        <p:nvSpPr>
          <p:cNvPr id="4" name="Slide Number Placeholder 3">
            <a:extLst>
              <a:ext uri="{FF2B5EF4-FFF2-40B4-BE49-F238E27FC236}">
                <a16:creationId xmlns:a16="http://schemas.microsoft.com/office/drawing/2014/main" id="{3492864C-06DA-4685-810A-39F6E51358B0}"/>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19104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3D44-6B09-4FC8-968F-3B58956B2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42A46F-AE94-4D52-92F7-D5A4D92B1A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817AC6-F825-46FA-8045-D96A4BCD3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1A095-A0AE-465E-9E9F-29E453200EB5}"/>
              </a:ext>
            </a:extLst>
          </p:cNvPr>
          <p:cNvSpPr>
            <a:spLocks noGrp="1"/>
          </p:cNvSpPr>
          <p:nvPr>
            <p:ph type="dt" sz="half" idx="10"/>
          </p:nvPr>
        </p:nvSpPr>
        <p:spPr/>
        <p:txBody>
          <a:bodyPr/>
          <a:lstStyle/>
          <a:p>
            <a:fld id="{FE2F50BC-ABB8-44F3-81D8-A27163AC03E0}" type="datetime1">
              <a:rPr lang="en-GB" smtClean="0"/>
              <a:t>28/04/2026</a:t>
            </a:fld>
            <a:endParaRPr lang="en-GB"/>
          </a:p>
        </p:txBody>
      </p:sp>
      <p:sp>
        <p:nvSpPr>
          <p:cNvPr id="6" name="Footer Placeholder 5">
            <a:extLst>
              <a:ext uri="{FF2B5EF4-FFF2-40B4-BE49-F238E27FC236}">
                <a16:creationId xmlns:a16="http://schemas.microsoft.com/office/drawing/2014/main" id="{CA75B4EA-B165-471A-ACE4-18378BBF730E}"/>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35F96715-682F-42BD-93AF-F4BB5995FE45}"/>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362846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F559-5CF1-4BFA-AF94-6B89B8869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8BF8D6-5F43-4737-8133-841ECBA7F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9A2250-4F35-4E9B-AD76-7E8AC885B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364C0-E159-4280-B67D-5F8C5B3521E2}"/>
              </a:ext>
            </a:extLst>
          </p:cNvPr>
          <p:cNvSpPr>
            <a:spLocks noGrp="1"/>
          </p:cNvSpPr>
          <p:nvPr>
            <p:ph type="dt" sz="half" idx="10"/>
          </p:nvPr>
        </p:nvSpPr>
        <p:spPr/>
        <p:txBody>
          <a:bodyPr/>
          <a:lstStyle/>
          <a:p>
            <a:fld id="{368487DD-B1E5-47A3-A229-0F72E2E037BF}" type="datetime1">
              <a:rPr lang="en-GB" smtClean="0"/>
              <a:t>28/04/2026</a:t>
            </a:fld>
            <a:endParaRPr lang="en-GB"/>
          </a:p>
        </p:txBody>
      </p:sp>
      <p:sp>
        <p:nvSpPr>
          <p:cNvPr id="6" name="Footer Placeholder 5">
            <a:extLst>
              <a:ext uri="{FF2B5EF4-FFF2-40B4-BE49-F238E27FC236}">
                <a16:creationId xmlns:a16="http://schemas.microsoft.com/office/drawing/2014/main" id="{EBB9569B-FF16-4717-9FC8-B8260B76E0CB}"/>
              </a:ext>
            </a:extLst>
          </p:cNvPr>
          <p:cNvSpPr>
            <a:spLocks noGrp="1"/>
          </p:cNvSpPr>
          <p:nvPr>
            <p:ph type="ftr" sz="quarter" idx="11"/>
          </p:nvPr>
        </p:nvSpPr>
        <p:spPr/>
        <p:txBody>
          <a:bodyPr/>
          <a:lstStyle/>
          <a:p>
            <a:r>
              <a:rPr lang="en-GB"/>
              <a:t>E.G updated for R&amp;D schools project</a:t>
            </a:r>
          </a:p>
        </p:txBody>
      </p:sp>
      <p:sp>
        <p:nvSpPr>
          <p:cNvPr id="7" name="Slide Number Placeholder 6">
            <a:extLst>
              <a:ext uri="{FF2B5EF4-FFF2-40B4-BE49-F238E27FC236}">
                <a16:creationId xmlns:a16="http://schemas.microsoft.com/office/drawing/2014/main" id="{84C2C884-A234-4A28-986D-F607653F5E91}"/>
              </a:ext>
            </a:extLst>
          </p:cNvPr>
          <p:cNvSpPr>
            <a:spLocks noGrp="1"/>
          </p:cNvSpPr>
          <p:nvPr>
            <p:ph type="sldNum" sz="quarter" idx="12"/>
          </p:nvPr>
        </p:nvSpPr>
        <p:spPr/>
        <p:txBody>
          <a:bodyPr/>
          <a:lstStyle/>
          <a:p>
            <a:fld id="{6C075BCF-1B09-4CD0-86DB-A687F4825EFA}" type="slidenum">
              <a:rPr lang="en-GB" smtClean="0"/>
              <a:t>‹#›</a:t>
            </a:fld>
            <a:endParaRPr lang="en-GB"/>
          </a:p>
        </p:txBody>
      </p:sp>
    </p:spTree>
    <p:extLst>
      <p:ext uri="{BB962C8B-B14F-4D97-AF65-F5344CB8AC3E}">
        <p14:creationId xmlns:p14="http://schemas.microsoft.com/office/powerpoint/2010/main" val="76321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53A1A-EF6B-4CC5-8E07-C969CCE6C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BA252-0F8B-4C68-803B-DBC1961EA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52E6CD-D61C-482D-B25B-9E3253AFD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DC74-0D61-4AB6-97DF-F9E4E04F4931}" type="datetime1">
              <a:rPr lang="en-GB" smtClean="0"/>
              <a:t>28/04/2026</a:t>
            </a:fld>
            <a:endParaRPr lang="en-GB"/>
          </a:p>
        </p:txBody>
      </p:sp>
      <p:sp>
        <p:nvSpPr>
          <p:cNvPr id="5" name="Footer Placeholder 4">
            <a:extLst>
              <a:ext uri="{FF2B5EF4-FFF2-40B4-BE49-F238E27FC236}">
                <a16:creationId xmlns:a16="http://schemas.microsoft.com/office/drawing/2014/main" id="{EF456417-8AE3-471C-8CD3-FA3981189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E.G updated for R&amp;D schools project</a:t>
            </a:r>
          </a:p>
        </p:txBody>
      </p:sp>
      <p:sp>
        <p:nvSpPr>
          <p:cNvPr id="6" name="Slide Number Placeholder 5">
            <a:extLst>
              <a:ext uri="{FF2B5EF4-FFF2-40B4-BE49-F238E27FC236}">
                <a16:creationId xmlns:a16="http://schemas.microsoft.com/office/drawing/2014/main" id="{E50D7F4C-F8AC-40E1-905C-0722056BB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75BCF-1B09-4CD0-86DB-A687F4825EFA}" type="slidenum">
              <a:rPr lang="en-GB" smtClean="0"/>
              <a:t>‹#›</a:t>
            </a:fld>
            <a:endParaRPr lang="en-GB"/>
          </a:p>
        </p:txBody>
      </p:sp>
    </p:spTree>
    <p:extLst>
      <p:ext uri="{BB962C8B-B14F-4D97-AF65-F5344CB8AC3E}">
        <p14:creationId xmlns:p14="http://schemas.microsoft.com/office/powerpoint/2010/main" val="38679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https://www.comptonverney.org.uk/school-enqui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tmuseum.co.uk/collections/stories/design/enid-marx-pioneer-pattern" TargetMode="External"/><Relationship Id="rId2" Type="http://schemas.openxmlformats.org/officeDocument/2006/relationships/hyperlink" Target="https://www.comptonverney.org.uk/art/marx-lambert-collection/"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10_7B0B60B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nt">
            <a:extLst>
              <a:ext uri="{FF2B5EF4-FFF2-40B4-BE49-F238E27FC236}">
                <a16:creationId xmlns:a16="http://schemas.microsoft.com/office/drawing/2014/main" id="{E41E80BB-63A0-8437-52E4-AAFF0B134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5D4C534-9A6A-81BC-7642-A0875C5D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23904"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A6FC486F-EE17-4AB5-AFD2-50FD675AE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5" y="8299"/>
            <a:ext cx="11433047" cy="3390300"/>
          </a:xfrm>
          <a:prstGeom prst="rect">
            <a:avLst/>
          </a:prstGeom>
          <a:ln>
            <a:noFill/>
          </a:ln>
          <a:effectLst>
            <a:outerShdw blurRad="596900" dist="2540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321876-68FB-D546-CB2E-2A250978D097}"/>
              </a:ext>
            </a:extLst>
          </p:cNvPr>
          <p:cNvSpPr txBox="1"/>
          <p:nvPr/>
        </p:nvSpPr>
        <p:spPr>
          <a:xfrm>
            <a:off x="758952" y="777240"/>
            <a:ext cx="5172407" cy="1932001"/>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2800" b="1" dirty="0">
                <a:latin typeface="Raleway" pitchFamily="2" charset="0"/>
                <a:ea typeface="+mj-ea"/>
                <a:cs typeface="+mj-cs"/>
              </a:rPr>
              <a:t>Pattern, Print and Play:</a:t>
            </a:r>
          </a:p>
          <a:p>
            <a:pPr>
              <a:lnSpc>
                <a:spcPct val="90000"/>
              </a:lnSpc>
              <a:spcBef>
                <a:spcPct val="0"/>
              </a:spcBef>
              <a:spcAft>
                <a:spcPts val="600"/>
              </a:spcAft>
            </a:pPr>
            <a:r>
              <a:rPr lang="en-US" sz="2800" b="1" dirty="0">
                <a:latin typeface="Raleway" pitchFamily="2" charset="0"/>
                <a:ea typeface="+mj-ea"/>
                <a:cs typeface="+mj-cs"/>
              </a:rPr>
              <a:t>Enid Marx Exhibition Programme</a:t>
            </a:r>
          </a:p>
          <a:p>
            <a:pPr>
              <a:lnSpc>
                <a:spcPct val="90000"/>
              </a:lnSpc>
              <a:spcBef>
                <a:spcPct val="0"/>
              </a:spcBef>
              <a:spcAft>
                <a:spcPts val="600"/>
              </a:spcAft>
            </a:pPr>
            <a:endParaRPr lang="en-US" sz="2800" b="1" dirty="0">
              <a:latin typeface="Raleway" pitchFamily="2" charset="0"/>
              <a:ea typeface="+mj-ea"/>
              <a:cs typeface="+mj-cs"/>
            </a:endParaRPr>
          </a:p>
          <a:p>
            <a:pPr>
              <a:lnSpc>
                <a:spcPct val="90000"/>
              </a:lnSpc>
              <a:spcBef>
                <a:spcPct val="0"/>
              </a:spcBef>
              <a:spcAft>
                <a:spcPts val="600"/>
              </a:spcAft>
            </a:pPr>
            <a:r>
              <a:rPr lang="en-US" sz="2800" dirty="0">
                <a:latin typeface="Raleway" pitchFamily="2" charset="0"/>
                <a:ea typeface="+mj-ea"/>
                <a:cs typeface="+mj-cs"/>
              </a:rPr>
              <a:t>EYFS &amp; KS 1 &amp; 2 </a:t>
            </a:r>
          </a:p>
          <a:p>
            <a:pPr>
              <a:lnSpc>
                <a:spcPct val="90000"/>
              </a:lnSpc>
              <a:spcBef>
                <a:spcPct val="0"/>
              </a:spcBef>
              <a:spcAft>
                <a:spcPts val="600"/>
              </a:spcAft>
            </a:pPr>
            <a:r>
              <a:rPr lang="en-US" sz="2800" dirty="0">
                <a:latin typeface="Raleway" pitchFamily="2" charset="0"/>
                <a:ea typeface="+mj-ea"/>
                <a:cs typeface="+mj-cs"/>
              </a:rPr>
              <a:t>Teacher’s Pack</a:t>
            </a:r>
          </a:p>
        </p:txBody>
      </p:sp>
      <p:pic>
        <p:nvPicPr>
          <p:cNvPr id="10" name="Picture 9">
            <a:extLst>
              <a:ext uri="{FF2B5EF4-FFF2-40B4-BE49-F238E27FC236}">
                <a16:creationId xmlns:a16="http://schemas.microsoft.com/office/drawing/2014/main" id="{5E245E12-70DD-B1DA-F696-EFC707797863}"/>
              </a:ext>
            </a:extLst>
          </p:cNvPr>
          <p:cNvPicPr>
            <a:picLocks noChangeAspect="1"/>
          </p:cNvPicPr>
          <p:nvPr/>
        </p:nvPicPr>
        <p:blipFill>
          <a:blip r:embed="rId2"/>
          <a:stretch>
            <a:fillRect/>
          </a:stretch>
        </p:blipFill>
        <p:spPr>
          <a:xfrm>
            <a:off x="6781804" y="1051511"/>
            <a:ext cx="3863195" cy="1260038"/>
          </a:xfrm>
          <a:prstGeom prst="rect">
            <a:avLst/>
          </a:prstGeom>
        </p:spPr>
      </p:pic>
      <p:pic>
        <p:nvPicPr>
          <p:cNvPr id="3" name="Picture 2">
            <a:extLst>
              <a:ext uri="{FF2B5EF4-FFF2-40B4-BE49-F238E27FC236}">
                <a16:creationId xmlns:a16="http://schemas.microsoft.com/office/drawing/2014/main" id="{5597DEC3-BE60-27B4-FB69-EA4D812189FA}"/>
              </a:ext>
            </a:extLst>
          </p:cNvPr>
          <p:cNvPicPr>
            <a:picLocks noChangeAspect="1"/>
          </p:cNvPicPr>
          <p:nvPr/>
        </p:nvPicPr>
        <p:blipFill>
          <a:blip r:embed="rId3"/>
          <a:stretch>
            <a:fillRect/>
          </a:stretch>
        </p:blipFill>
        <p:spPr>
          <a:xfrm>
            <a:off x="5672143" y="3599234"/>
            <a:ext cx="4972853" cy="3120464"/>
          </a:xfrm>
          <a:prstGeom prst="rect">
            <a:avLst/>
          </a:prstGeom>
        </p:spPr>
      </p:pic>
    </p:spTree>
    <p:extLst>
      <p:ext uri="{BB962C8B-B14F-4D97-AF65-F5344CB8AC3E}">
        <p14:creationId xmlns:p14="http://schemas.microsoft.com/office/powerpoint/2010/main" val="114370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817EB35-4D5C-493B-8459-98C99FD16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c 4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640269" flipV="1">
            <a:off x="5586861" y="-553943"/>
            <a:ext cx="3944178" cy="3944178"/>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BBEFD425-BBF5-4366-AC6B-0B8D1580283D}"/>
              </a:ext>
            </a:extLst>
          </p:cNvPr>
          <p:cNvSpPr>
            <a:spLocks noGrp="1"/>
          </p:cNvSpPr>
          <p:nvPr>
            <p:ph type="title"/>
          </p:nvPr>
        </p:nvSpPr>
        <p:spPr>
          <a:xfrm>
            <a:off x="838201" y="345810"/>
            <a:ext cx="4795164" cy="1325563"/>
          </a:xfrm>
        </p:spPr>
        <p:txBody>
          <a:bodyPr vert="horz" lIns="91440" tIns="45720" rIns="91440" bIns="45720" rtlCol="0" anchor="ctr">
            <a:normAutofit/>
          </a:bodyPr>
          <a:lstStyle/>
          <a:p>
            <a:r>
              <a:rPr lang="en-US" kern="1200" dirty="0">
                <a:solidFill>
                  <a:schemeClr val="tx1"/>
                </a:solidFill>
                <a:latin typeface="Raleway" pitchFamily="2" charset="0"/>
              </a:rPr>
              <a:t>Contents</a:t>
            </a:r>
          </a:p>
        </p:txBody>
      </p:sp>
      <p:sp>
        <p:nvSpPr>
          <p:cNvPr id="5" name="TextBox 4">
            <a:extLst>
              <a:ext uri="{FF2B5EF4-FFF2-40B4-BE49-F238E27FC236}">
                <a16:creationId xmlns:a16="http://schemas.microsoft.com/office/drawing/2014/main" id="{18976566-96C4-0264-EAD3-B6280F936F4B}"/>
              </a:ext>
            </a:extLst>
          </p:cNvPr>
          <p:cNvSpPr txBox="1"/>
          <p:nvPr/>
        </p:nvSpPr>
        <p:spPr>
          <a:xfrm>
            <a:off x="838201" y="1825625"/>
            <a:ext cx="4795165"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latin typeface="Raleway" pitchFamily="2" charset="0"/>
              </a:rPr>
              <a:t>About the workshop </a:t>
            </a:r>
          </a:p>
          <a:p>
            <a:pPr indent="-228600">
              <a:lnSpc>
                <a:spcPct val="90000"/>
              </a:lnSpc>
              <a:spcAft>
                <a:spcPts val="600"/>
              </a:spcAft>
              <a:buFont typeface="Arial" panose="020B0604020202020204" pitchFamily="34" charset="0"/>
              <a:buChar char="•"/>
            </a:pPr>
            <a:r>
              <a:rPr lang="en-US" dirty="0">
                <a:latin typeface="Raleway" pitchFamily="2" charset="0"/>
              </a:rPr>
              <a:t>About </a:t>
            </a:r>
            <a:r>
              <a:rPr lang="en-US" i="1" dirty="0">
                <a:latin typeface="Raleway" pitchFamily="2" charset="0"/>
              </a:rPr>
              <a:t>Enid Marx</a:t>
            </a:r>
          </a:p>
          <a:p>
            <a:pPr indent="-228600">
              <a:lnSpc>
                <a:spcPct val="90000"/>
              </a:lnSpc>
              <a:spcAft>
                <a:spcPts val="600"/>
              </a:spcAft>
              <a:buFont typeface="Arial" panose="020B0604020202020204" pitchFamily="34" charset="0"/>
              <a:buChar char="•"/>
            </a:pPr>
            <a:r>
              <a:rPr lang="en-US" dirty="0">
                <a:latin typeface="Raleway" pitchFamily="2" charset="0"/>
              </a:rPr>
              <a:t>Learning outcomes and objectives </a:t>
            </a:r>
          </a:p>
          <a:p>
            <a:pPr indent="-228600">
              <a:lnSpc>
                <a:spcPct val="90000"/>
              </a:lnSpc>
              <a:spcAft>
                <a:spcPts val="600"/>
              </a:spcAft>
              <a:buFont typeface="Arial" panose="020B0604020202020204" pitchFamily="34" charset="0"/>
              <a:buChar char="•"/>
            </a:pPr>
            <a:r>
              <a:rPr lang="en-US" dirty="0">
                <a:latin typeface="Raleway" pitchFamily="2" charset="0"/>
              </a:rPr>
              <a:t>Itinerary </a:t>
            </a:r>
          </a:p>
          <a:p>
            <a:pPr indent="-228600">
              <a:lnSpc>
                <a:spcPct val="90000"/>
              </a:lnSpc>
              <a:spcAft>
                <a:spcPts val="600"/>
              </a:spcAft>
              <a:buFont typeface="Arial" panose="020B0604020202020204" pitchFamily="34" charset="0"/>
              <a:buChar char="•"/>
            </a:pPr>
            <a:r>
              <a:rPr lang="en-US" dirty="0">
                <a:latin typeface="Raleway" pitchFamily="2" charset="0"/>
              </a:rPr>
              <a:t>Top Tips for your visit</a:t>
            </a: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9FB0D154-A096-B895-6A1B-843BFB88F03F}"/>
              </a:ext>
            </a:extLst>
          </p:cNvPr>
          <p:cNvPicPr>
            <a:picLocks noChangeAspect="1"/>
          </p:cNvPicPr>
          <p:nvPr/>
        </p:nvPicPr>
        <p:blipFill>
          <a:blip r:embed="rId2"/>
          <a:srcRect l="15073" r="12436" b="-3"/>
          <a:stretch>
            <a:fillRect/>
          </a:stretch>
        </p:blipFill>
        <p:spPr>
          <a:xfrm>
            <a:off x="6045200" y="10"/>
            <a:ext cx="3343282" cy="2905636"/>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p:spPr>
      </p:pic>
      <p:pic>
        <p:nvPicPr>
          <p:cNvPr id="7" name="Picture 6">
            <a:extLst>
              <a:ext uri="{FF2B5EF4-FFF2-40B4-BE49-F238E27FC236}">
                <a16:creationId xmlns:a16="http://schemas.microsoft.com/office/drawing/2014/main" id="{33C3AE42-958A-C9E5-0E58-204B9748ED07}"/>
              </a:ext>
            </a:extLst>
          </p:cNvPr>
          <p:cNvPicPr>
            <a:picLocks noChangeAspect="1"/>
          </p:cNvPicPr>
          <p:nvPr/>
        </p:nvPicPr>
        <p:blipFill>
          <a:blip r:embed="rId3"/>
          <a:srcRect l="1985" r="15292" b="-3"/>
          <a:stretch>
            <a:fillRect/>
          </a:stretch>
        </p:blipFill>
        <p:spPr>
          <a:xfrm>
            <a:off x="6172241"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10" name="Picture 9">
            <a:extLst>
              <a:ext uri="{FF2B5EF4-FFF2-40B4-BE49-F238E27FC236}">
                <a16:creationId xmlns:a16="http://schemas.microsoft.com/office/drawing/2014/main" id="{79363B11-0B39-AA28-A6C3-CF8CC0D0CBCC}"/>
              </a:ext>
            </a:extLst>
          </p:cNvPr>
          <p:cNvPicPr>
            <a:picLocks noChangeAspect="1"/>
          </p:cNvPicPr>
          <p:nvPr/>
        </p:nvPicPr>
        <p:blipFill>
          <a:blip r:embed="rId4"/>
          <a:srcRect l="16982" r="13011" b="-3"/>
          <a:stretch>
            <a:fillRect/>
          </a:stretch>
        </p:blipFill>
        <p:spPr>
          <a:xfrm>
            <a:off x="9523005" y="10"/>
            <a:ext cx="2668994" cy="3864758"/>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p:spPr>
      </p:pic>
      <p:pic>
        <p:nvPicPr>
          <p:cNvPr id="9" name="Picture 8">
            <a:extLst>
              <a:ext uri="{FF2B5EF4-FFF2-40B4-BE49-F238E27FC236}">
                <a16:creationId xmlns:a16="http://schemas.microsoft.com/office/drawing/2014/main" id="{97ED80CD-C6AD-BD24-DE8A-8BEA91AB03A6}"/>
              </a:ext>
            </a:extLst>
          </p:cNvPr>
          <p:cNvPicPr>
            <a:picLocks noChangeAspect="1"/>
          </p:cNvPicPr>
          <p:nvPr/>
        </p:nvPicPr>
        <p:blipFill>
          <a:blip r:embed="rId5">
            <a:extLst>
              <a:ext uri="{28A0092B-C50C-407E-A947-70E740481C1C}">
                <a14:useLocalDpi xmlns:a14="http://schemas.microsoft.com/office/drawing/2010/main" val="0"/>
              </a:ext>
            </a:extLst>
          </a:blip>
          <a:srcRect l="205" r="22605" b="5"/>
          <a:stretch>
            <a:fillRect/>
          </a:stretch>
        </p:blipFill>
        <p:spPr bwMode="auto">
          <a:xfrm>
            <a:off x="10404210" y="4001294"/>
            <a:ext cx="1787791" cy="2856706"/>
          </a:xfrm>
          <a:custGeom>
            <a:avLst/>
            <a:gdLst/>
            <a:ahLst/>
            <a:cxnLst/>
            <a:rect l="l" t="t" r="r" b="b"/>
            <a:pathLst>
              <a:path w="1787791" h="2856706">
                <a:moveTo>
                  <a:pt x="1531941" y="0"/>
                </a:moveTo>
                <a:cubicBezTo>
                  <a:pt x="1584820" y="0"/>
                  <a:pt x="1637074" y="2679"/>
                  <a:pt x="1688573" y="7909"/>
                </a:cubicBezTo>
                <a:lnTo>
                  <a:pt x="1787791" y="23052"/>
                </a:lnTo>
                <a:lnTo>
                  <a:pt x="1787791" y="2856706"/>
                </a:lnTo>
                <a:lnTo>
                  <a:pt x="765053" y="2856706"/>
                </a:lnTo>
                <a:lnTo>
                  <a:pt x="675418" y="2802252"/>
                </a:lnTo>
                <a:cubicBezTo>
                  <a:pt x="267919" y="2526951"/>
                  <a:pt x="0" y="2060735"/>
                  <a:pt x="0" y="1531942"/>
                </a:cubicBezTo>
                <a:cubicBezTo>
                  <a:pt x="0" y="685873"/>
                  <a:pt x="685873" y="0"/>
                  <a:pt x="1531941" y="0"/>
                </a:cubicBezTo>
                <a:close/>
              </a:path>
            </a:pathLst>
          </a:custGeom>
          <a:noFill/>
        </p:spPr>
      </p:pic>
    </p:spTree>
    <p:extLst>
      <p:ext uri="{BB962C8B-B14F-4D97-AF65-F5344CB8AC3E}">
        <p14:creationId xmlns:p14="http://schemas.microsoft.com/office/powerpoint/2010/main" val="39560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5494-D84E-44C4-98C4-044F02C39056}"/>
              </a:ext>
            </a:extLst>
          </p:cNvPr>
          <p:cNvSpPr>
            <a:spLocks noGrp="1"/>
          </p:cNvSpPr>
          <p:nvPr>
            <p:ph type="title"/>
          </p:nvPr>
        </p:nvSpPr>
        <p:spPr>
          <a:xfrm>
            <a:off x="289560" y="121298"/>
            <a:ext cx="10515600" cy="1084758"/>
          </a:xfrm>
        </p:spPr>
        <p:txBody>
          <a:bodyPr>
            <a:normAutofit/>
          </a:bodyPr>
          <a:lstStyle/>
          <a:p>
            <a:r>
              <a:rPr lang="en-GB" sz="4000" dirty="0">
                <a:latin typeface="Raleway" pitchFamily="2" charset="0"/>
              </a:rPr>
              <a:t>About the workshop</a:t>
            </a:r>
          </a:p>
        </p:txBody>
      </p:sp>
      <p:sp>
        <p:nvSpPr>
          <p:cNvPr id="4" name="TextBox 3">
            <a:extLst>
              <a:ext uri="{FF2B5EF4-FFF2-40B4-BE49-F238E27FC236}">
                <a16:creationId xmlns:a16="http://schemas.microsoft.com/office/drawing/2014/main" id="{3C3EBC42-4EC8-42B5-B47F-006A53B01C90}"/>
              </a:ext>
            </a:extLst>
          </p:cNvPr>
          <p:cNvSpPr txBox="1"/>
          <p:nvPr/>
        </p:nvSpPr>
        <p:spPr>
          <a:xfrm>
            <a:off x="289560" y="4395787"/>
            <a:ext cx="8397240" cy="2462213"/>
          </a:xfrm>
          <a:prstGeom prst="rect">
            <a:avLst/>
          </a:prstGeom>
          <a:noFill/>
        </p:spPr>
        <p:txBody>
          <a:bodyPr wrap="square" rtlCol="0">
            <a:spAutoFit/>
          </a:bodyPr>
          <a:lstStyle/>
          <a:p>
            <a:pPr marL="342900" indent="-342900">
              <a:buFontTx/>
              <a:buAutoNum type="arabicPeriod"/>
            </a:pPr>
            <a:endParaRPr lang="en-GB" sz="1400" dirty="0">
              <a:latin typeface="Raleway" pitchFamily="2" charset="0"/>
            </a:endParaRPr>
          </a:p>
          <a:p>
            <a:endParaRPr lang="en-GB" sz="1400" b="1" dirty="0">
              <a:latin typeface="Raleway" pitchFamily="2" charset="0"/>
            </a:endParaRPr>
          </a:p>
          <a:p>
            <a:r>
              <a:rPr lang="en-GB" sz="1400" b="1" dirty="0">
                <a:latin typeface="Raleway" pitchFamily="2" charset="0"/>
              </a:rPr>
              <a:t>Key information	</a:t>
            </a:r>
          </a:p>
          <a:p>
            <a:r>
              <a:rPr lang="en-GB" sz="1400" b="1" dirty="0">
                <a:latin typeface="Raleway" pitchFamily="2" charset="0"/>
              </a:rPr>
              <a:t>							</a:t>
            </a:r>
            <a:endParaRPr lang="en-GB" sz="1400" dirty="0">
              <a:latin typeface="Raleway" pitchFamily="2" charset="0"/>
            </a:endParaRPr>
          </a:p>
          <a:p>
            <a:pPr marL="285750" indent="-285750">
              <a:buFont typeface="Arial" panose="020B0604020202020204" pitchFamily="34" charset="0"/>
              <a:buChar char="•"/>
            </a:pPr>
            <a:r>
              <a:rPr lang="en-US" sz="1400" dirty="0">
                <a:latin typeface="Raleway" pitchFamily="2" charset="0"/>
              </a:rPr>
              <a:t>Workshop timings 10am – 2.00pm 					</a:t>
            </a:r>
          </a:p>
          <a:p>
            <a:pPr marL="285750" indent="-285750">
              <a:buFont typeface="Arial" panose="020B0604020202020204" pitchFamily="34" charset="0"/>
              <a:buChar char="•"/>
            </a:pPr>
            <a:r>
              <a:rPr lang="en-GB" sz="1400" dirty="0">
                <a:latin typeface="Raleway" pitchFamily="2" charset="0"/>
              </a:rPr>
              <a:t>Availability –From September 2026</a:t>
            </a:r>
          </a:p>
          <a:p>
            <a:pPr marL="285750" indent="-285750">
              <a:buFont typeface="Arial" panose="020B0604020202020204" pitchFamily="34" charset="0"/>
              <a:buChar char="•"/>
            </a:pPr>
            <a:r>
              <a:rPr lang="en-GB" sz="1400" dirty="0">
                <a:latin typeface="Raleway" pitchFamily="2" charset="0"/>
              </a:rPr>
              <a:t>£9 charge per student. Minimum charge £180</a:t>
            </a:r>
          </a:p>
          <a:p>
            <a:pPr marL="285750" indent="-285750">
              <a:buFont typeface="Arial" panose="020B0604020202020204" pitchFamily="34" charset="0"/>
              <a:buChar char="•"/>
            </a:pPr>
            <a:r>
              <a:rPr lang="en-US" sz="1400" dirty="0">
                <a:latin typeface="Raleway" pitchFamily="2" charset="0"/>
              </a:rPr>
              <a:t>Maximum capacity 35 per workshop. We can accommodate 2 classes at once. </a:t>
            </a:r>
          </a:p>
          <a:p>
            <a:endParaRPr lang="en-GB" sz="1400" dirty="0">
              <a:solidFill>
                <a:srgbClr val="FF0000"/>
              </a:solidFill>
              <a:latin typeface="Raleway Medium" pitchFamily="2" charset="0"/>
            </a:endParaRPr>
          </a:p>
          <a:p>
            <a:r>
              <a:rPr lang="en-GB" sz="1400" dirty="0">
                <a:latin typeface="Raleway Medium" pitchFamily="2" charset="0"/>
              </a:rPr>
              <a:t>									</a:t>
            </a:r>
          </a:p>
        </p:txBody>
      </p:sp>
      <p:sp>
        <p:nvSpPr>
          <p:cNvPr id="6" name="TextBox 5">
            <a:extLst>
              <a:ext uri="{FF2B5EF4-FFF2-40B4-BE49-F238E27FC236}">
                <a16:creationId xmlns:a16="http://schemas.microsoft.com/office/drawing/2014/main" id="{2B51BDB1-6B97-4B24-BC5E-A3EECD00843F}"/>
              </a:ext>
            </a:extLst>
          </p:cNvPr>
          <p:cNvSpPr txBox="1"/>
          <p:nvPr/>
        </p:nvSpPr>
        <p:spPr>
          <a:xfrm>
            <a:off x="289560" y="948038"/>
            <a:ext cx="11612880" cy="3170099"/>
          </a:xfrm>
          <a:prstGeom prst="rect">
            <a:avLst/>
          </a:prstGeom>
          <a:noFill/>
        </p:spPr>
        <p:txBody>
          <a:bodyPr wrap="square">
            <a:spAutoFit/>
          </a:bodyPr>
          <a:lstStyle/>
          <a:p>
            <a:endParaRPr lang="en-US" sz="1400" dirty="0"/>
          </a:p>
          <a:p>
            <a:r>
              <a:rPr lang="en-US" sz="1400" dirty="0">
                <a:latin typeface="Raleway" pitchFamily="2" charset="0"/>
              </a:rPr>
              <a:t>Students will visit Compton Verney’s Enid Marx exhibition, ‘The Pattern of Life: Enid Marx and Contemporary British Design’. They will explore pattern, texture and repetition through the textile work of Enid Marx, a pioneering designer celebrated for her bold geometric motifs, hand-printed fabrics and her iconic designs for London Underground seating.</a:t>
            </a:r>
          </a:p>
          <a:p>
            <a:endParaRPr lang="en-US" sz="1400" dirty="0">
              <a:latin typeface="Raleway" pitchFamily="2" charset="0"/>
            </a:endParaRPr>
          </a:p>
          <a:p>
            <a:r>
              <a:rPr lang="en-US" sz="1400" dirty="0">
                <a:latin typeface="Raleway" pitchFamily="2" charset="0"/>
              </a:rPr>
              <a:t>In EYFS and KS1, students will discuss shapes, </a:t>
            </a:r>
            <a:r>
              <a:rPr lang="en-US" sz="1400" dirty="0" err="1">
                <a:latin typeface="Raleway" pitchFamily="2" charset="0"/>
              </a:rPr>
              <a:t>colours</a:t>
            </a:r>
            <a:r>
              <a:rPr lang="en-US" sz="1400" dirty="0">
                <a:latin typeface="Raleway" pitchFamily="2" charset="0"/>
              </a:rPr>
              <a:t> and patterns. They will take part in a carousel of activities where they will be encouraged to be curious, play and experiment with mark making using stamps, stickers, rollers, marbles and natural objects. They will work both collaboratively and independently to fill banners full of pattern and </a:t>
            </a:r>
            <a:r>
              <a:rPr lang="en-US" sz="1400" dirty="0" err="1">
                <a:latin typeface="Raleway" pitchFamily="2" charset="0"/>
              </a:rPr>
              <a:t>colour</a:t>
            </a:r>
            <a:r>
              <a:rPr lang="en-US" sz="1400" dirty="0">
                <a:latin typeface="Raleway" pitchFamily="2" charset="0"/>
              </a:rPr>
              <a:t>. Students will do messy printing and create a pattern using paper craft. This is an active workshop designed to encourage a range of physical movements, develop fine motor and language skills in a playful and fun setting.</a:t>
            </a:r>
          </a:p>
          <a:p>
            <a:r>
              <a:rPr lang="en-US" sz="1400" dirty="0">
                <a:latin typeface="Raleway" pitchFamily="2" charset="0"/>
              </a:rPr>
              <a:t>In Ks1 Teachers will have the choice of messy printing or printing using a poly-tile</a:t>
            </a:r>
          </a:p>
          <a:p>
            <a:endParaRPr lang="en-US" dirty="0">
              <a:latin typeface="Raleway" pitchFamily="2" charset="0"/>
            </a:endParaRPr>
          </a:p>
          <a:p>
            <a:r>
              <a:rPr lang="en-US" sz="1400" dirty="0">
                <a:latin typeface="Raleway" pitchFamily="2" charset="0"/>
              </a:rPr>
              <a:t>Older children in Ks2 will generate their own ideas for pattern, taking inspiration from the gallery visit. They will use poly tiles to create a pattern and then repeat it through printing. They will also create more complex paper craft designs.</a:t>
            </a:r>
            <a:endParaRPr lang="en-US" sz="1400" dirty="0"/>
          </a:p>
        </p:txBody>
      </p:sp>
      <p:sp>
        <p:nvSpPr>
          <p:cNvPr id="3" name="TextBox 2">
            <a:extLst>
              <a:ext uri="{FF2B5EF4-FFF2-40B4-BE49-F238E27FC236}">
                <a16:creationId xmlns:a16="http://schemas.microsoft.com/office/drawing/2014/main" id="{727D7221-245D-53B9-4CA7-5DB1144E59A3}"/>
              </a:ext>
            </a:extLst>
          </p:cNvPr>
          <p:cNvSpPr txBox="1"/>
          <p:nvPr/>
        </p:nvSpPr>
        <p:spPr>
          <a:xfrm>
            <a:off x="8025319" y="4868306"/>
            <a:ext cx="3877121" cy="954107"/>
          </a:xfrm>
          <a:prstGeom prst="rect">
            <a:avLst/>
          </a:prstGeom>
          <a:noFill/>
        </p:spPr>
        <p:txBody>
          <a:bodyPr wrap="square" rtlCol="0">
            <a:spAutoFit/>
          </a:bodyPr>
          <a:lstStyle/>
          <a:p>
            <a:r>
              <a:rPr lang="en-GB" sz="1400" b="1" dirty="0">
                <a:latin typeface="Raleway" pitchFamily="2" charset="0"/>
              </a:rPr>
              <a:t>How to book</a:t>
            </a:r>
          </a:p>
          <a:p>
            <a:endParaRPr lang="en-GB" sz="1400" b="1" dirty="0">
              <a:latin typeface="Raleway" pitchFamily="2" charset="0"/>
            </a:endParaRPr>
          </a:p>
          <a:p>
            <a:r>
              <a:rPr lang="en-GB" sz="1400" dirty="0">
                <a:latin typeface="Raleway" pitchFamily="2" charset="0"/>
              </a:rPr>
              <a:t>Complete: </a:t>
            </a:r>
            <a:r>
              <a:rPr lang="en-GB" sz="1400" dirty="0">
                <a:latin typeface="Raleway" pitchFamily="2" charset="0"/>
                <a:hlinkClick r:id="rId2"/>
              </a:rPr>
              <a:t>School enquiry | Compton Verney</a:t>
            </a:r>
            <a:endParaRPr lang="en-GB" sz="1400" dirty="0">
              <a:latin typeface="Raleway" pitchFamily="2" charset="0"/>
            </a:endParaRPr>
          </a:p>
          <a:p>
            <a:r>
              <a:rPr lang="en-GB" sz="1400" dirty="0">
                <a:latin typeface="Raleway" pitchFamily="2" charset="0"/>
              </a:rPr>
              <a:t>Tel: 01926 645 563</a:t>
            </a:r>
          </a:p>
        </p:txBody>
      </p:sp>
    </p:spTree>
    <p:extLst>
      <p:ext uri="{BB962C8B-B14F-4D97-AF65-F5344CB8AC3E}">
        <p14:creationId xmlns:p14="http://schemas.microsoft.com/office/powerpoint/2010/main" val="220024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1BAFDE7-4031-8C73-A8F7-5972CC98ABF9}"/>
              </a:ext>
            </a:extLst>
          </p:cNvPr>
          <p:cNvSpPr txBox="1">
            <a:spLocks/>
          </p:cNvSpPr>
          <p:nvPr/>
        </p:nvSpPr>
        <p:spPr>
          <a:xfrm>
            <a:off x="167204" y="230621"/>
            <a:ext cx="9716313" cy="2228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latin typeface="Raleway" pitchFamily="2" charset="0"/>
              </a:rPr>
              <a:t>About </a:t>
            </a:r>
            <a:r>
              <a:rPr lang="en-US" sz="4000" i="1" dirty="0">
                <a:latin typeface="Raleway" pitchFamily="2" charset="0"/>
              </a:rPr>
              <a:t>Enid Marx</a:t>
            </a:r>
          </a:p>
        </p:txBody>
      </p:sp>
      <p:sp>
        <p:nvSpPr>
          <p:cNvPr id="4" name="Rectangle 3">
            <a:extLst>
              <a:ext uri="{FF2B5EF4-FFF2-40B4-BE49-F238E27FC236}">
                <a16:creationId xmlns:a16="http://schemas.microsoft.com/office/drawing/2014/main" id="{75F2A01E-F523-4F9E-B6BE-30DC389F53A8}"/>
              </a:ext>
            </a:extLst>
          </p:cNvPr>
          <p:cNvSpPr/>
          <p:nvPr/>
        </p:nvSpPr>
        <p:spPr>
          <a:xfrm>
            <a:off x="167204" y="1783220"/>
            <a:ext cx="11642175" cy="3723831"/>
          </a:xfrm>
          <a:prstGeom prst="rect">
            <a:avLst/>
          </a:prstGeom>
        </p:spPr>
        <p:txBody>
          <a:bodyPr vert="horz" lIns="91440" tIns="45720" rIns="91440" bIns="45720" rtlCol="0">
            <a:noAutofit/>
          </a:bodyPr>
          <a:lstStyle/>
          <a:p>
            <a:pPr algn="just"/>
            <a:r>
              <a:rPr lang="en-US" sz="1400" b="1" dirty="0">
                <a:latin typeface="Raleway" pitchFamily="2" charset="0"/>
              </a:rPr>
              <a:t>Enid Marx (1902–1998)</a:t>
            </a:r>
            <a:r>
              <a:rPr lang="en-US" sz="1400" dirty="0">
                <a:latin typeface="Raleway" pitchFamily="2" charset="0"/>
              </a:rPr>
              <a:t> was a British artist and designer celebrated for her imaginative textile patterns and bold use of shape, </a:t>
            </a:r>
            <a:r>
              <a:rPr lang="en-US" sz="1400" dirty="0" err="1">
                <a:latin typeface="Raleway" pitchFamily="2" charset="0"/>
              </a:rPr>
              <a:t>colour</a:t>
            </a:r>
            <a:r>
              <a:rPr lang="en-US" sz="1400" dirty="0">
                <a:latin typeface="Raleway" pitchFamily="2" charset="0"/>
              </a:rPr>
              <a:t> and repetition. She trained at the Central School of Arts and Crafts and the Royal College of Art but failed her final assessment and left before finishing her degree. Marx went on to work for textile designers then set up her own studio. She later became known for her modern approach to design; transforming simple marks and everyday forms into striking repeating motifs. </a:t>
            </a:r>
          </a:p>
          <a:p>
            <a:endParaRPr lang="en-US" sz="1400" dirty="0">
              <a:latin typeface="Raleway" pitchFamily="2" charset="0"/>
            </a:endParaRPr>
          </a:p>
          <a:p>
            <a:pPr algn="just"/>
            <a:r>
              <a:rPr lang="en-US" sz="1400" dirty="0">
                <a:latin typeface="Raleway" pitchFamily="2" charset="0"/>
              </a:rPr>
              <a:t>Marx is best known for her London Underground seat fabrics, or </a:t>
            </a:r>
            <a:r>
              <a:rPr lang="en-US" sz="1400" i="1" dirty="0" err="1">
                <a:latin typeface="Raleway" pitchFamily="2" charset="0"/>
              </a:rPr>
              <a:t>moquettes</a:t>
            </a:r>
            <a:r>
              <a:rPr lang="en-US" sz="1400" dirty="0">
                <a:latin typeface="Raleway" pitchFamily="2" charset="0"/>
              </a:rPr>
              <a:t>, created in the 1930s. These textiles combined lively geometric patterns with practical purpose; the busy, layered designs helped to disguise dirt and wear, making them ideal for public transport. Her work set a new standard for functional yet visually engaging design.</a:t>
            </a:r>
          </a:p>
          <a:p>
            <a:endParaRPr lang="en-US" sz="1400" dirty="0">
              <a:latin typeface="Raleway" pitchFamily="2" charset="0"/>
            </a:endParaRPr>
          </a:p>
          <a:p>
            <a:pPr algn="just"/>
            <a:r>
              <a:rPr lang="en-US" sz="1400" dirty="0">
                <a:latin typeface="Raleway" pitchFamily="2" charset="0"/>
              </a:rPr>
              <a:t>Alongside textiles, Marx produced woodblock prints, book covers, and postage stamps, always showing the same love of hand-crafted pattern. Her legacy continues to inspire designers today, demonstrating how even the simplest marks can become dynamic, decorative designs.</a:t>
            </a:r>
          </a:p>
          <a:p>
            <a:pPr algn="just"/>
            <a:endParaRPr lang="en-US" sz="1400" dirty="0">
              <a:latin typeface="Raleway" pitchFamily="2" charset="0"/>
            </a:endParaRPr>
          </a:p>
          <a:p>
            <a:pPr algn="just"/>
            <a:r>
              <a:rPr lang="en-US" sz="1400" dirty="0">
                <a:latin typeface="Raleway" pitchFamily="2" charset="0"/>
              </a:rPr>
              <a:t>Find out even more:</a:t>
            </a:r>
          </a:p>
          <a:p>
            <a:pPr algn="just"/>
            <a:r>
              <a:rPr lang="en-US" sz="1400" dirty="0">
                <a:latin typeface="Raleway" pitchFamily="2" charset="0"/>
                <a:hlinkClick r:id="rId2"/>
              </a:rPr>
              <a:t>Compton Verney Marx - Lambert Collection </a:t>
            </a:r>
            <a:endParaRPr lang="en-US" sz="1400" dirty="0">
              <a:latin typeface="Raleway" pitchFamily="2" charset="0"/>
            </a:endParaRPr>
          </a:p>
          <a:p>
            <a:pPr algn="just"/>
            <a:r>
              <a:rPr lang="en-US" sz="1400" dirty="0">
                <a:latin typeface="Raleway" pitchFamily="2" charset="0"/>
                <a:hlinkClick r:id="rId3"/>
              </a:rPr>
              <a:t>London Transport Museum </a:t>
            </a:r>
            <a:endParaRPr lang="en-US" sz="1400" dirty="0">
              <a:latin typeface="Raleway" pitchFamily="2" charset="0"/>
            </a:endParaRPr>
          </a:p>
          <a:p>
            <a:pPr algn="just"/>
            <a:endParaRPr lang="en-US" sz="1400" dirty="0">
              <a:latin typeface="Raleway" pitchFamily="2" charset="0"/>
            </a:endParaRPr>
          </a:p>
        </p:txBody>
      </p:sp>
      <p:pic>
        <p:nvPicPr>
          <p:cNvPr id="1026" name="Picture 2" descr="A green and red pattern&#10;&#10;AI-generated content may be incorrect.">
            <a:extLst>
              <a:ext uri="{FF2B5EF4-FFF2-40B4-BE49-F238E27FC236}">
                <a16:creationId xmlns:a16="http://schemas.microsoft.com/office/drawing/2014/main" id="{BF37269C-0072-FE9C-E55D-EED563EEB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6862" y="-1674355"/>
            <a:ext cx="3571875" cy="3457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erson sitting in front of a mannequin&#10;&#10;AI-generated content may be incorrect.">
            <a:extLst>
              <a:ext uri="{FF2B5EF4-FFF2-40B4-BE49-F238E27FC236}">
                <a16:creationId xmlns:a16="http://schemas.microsoft.com/office/drawing/2014/main" id="{769E200F-0B03-BDEE-A5B2-2984D8D3C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6862" y="4501363"/>
            <a:ext cx="382905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9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347718-153A-4990-AE02-C0DC33642F0F}"/>
              </a:ext>
            </a:extLst>
          </p:cNvPr>
          <p:cNvSpPr txBox="1"/>
          <p:nvPr/>
        </p:nvSpPr>
        <p:spPr>
          <a:xfrm>
            <a:off x="383114" y="1219821"/>
            <a:ext cx="11358123" cy="283154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latin typeface="Raleway" pitchFamily="2" charset="0"/>
              </a:rPr>
              <a:t>To take part in a gallery experience, finding, comparing and sketching examples of pattern and design.</a:t>
            </a:r>
          </a:p>
          <a:p>
            <a:pPr marL="285750" indent="-285750">
              <a:buFont typeface="Arial" panose="020B0604020202020204" pitchFamily="34" charset="0"/>
              <a:buChar char="•"/>
            </a:pPr>
            <a:r>
              <a:rPr lang="en-GB" sz="1400" dirty="0">
                <a:latin typeface="Raleway"/>
              </a:rPr>
              <a:t>To learn about Enid Marx and her approach to  pattern and design.</a:t>
            </a:r>
          </a:p>
          <a:p>
            <a:pPr marL="285750" lvl="0" indent="-285750">
              <a:buFont typeface="Arial" panose="020B0604020202020204" pitchFamily="34" charset="0"/>
              <a:buChar char="•"/>
            </a:pPr>
            <a:r>
              <a:rPr lang="en-GB" sz="1400" dirty="0">
                <a:latin typeface="Raleway" pitchFamily="2" charset="0"/>
              </a:rPr>
              <a:t>To understand how colour, textures, marks and shapes can be developed into repeating designs.</a:t>
            </a:r>
          </a:p>
          <a:p>
            <a:pPr marL="285750" indent="-285750">
              <a:buFont typeface="Arial" panose="020B0604020202020204" pitchFamily="34" charset="0"/>
              <a:buChar char="•"/>
            </a:pPr>
            <a:r>
              <a:rPr lang="en-GB" sz="1400" dirty="0">
                <a:latin typeface="Raleway"/>
              </a:rPr>
              <a:t>To experiment with mark making, pattern-building and repeated pattern.</a:t>
            </a:r>
          </a:p>
          <a:p>
            <a:pPr marL="285750" lvl="0" indent="-285750">
              <a:buFont typeface="Arial" panose="020B0604020202020204" pitchFamily="34" charset="0"/>
              <a:buChar char="•"/>
            </a:pPr>
            <a:r>
              <a:rPr lang="en-GB" sz="1400" dirty="0">
                <a:latin typeface="Raleway" pitchFamily="2" charset="0"/>
              </a:rPr>
              <a:t>To observe Enid Marx’s designs and find inspiration for their own </a:t>
            </a:r>
            <a:r>
              <a:rPr lang="en-GB" sz="1400">
                <a:latin typeface="Raleway" pitchFamily="2" charset="0"/>
              </a:rPr>
              <a:t>print design.</a:t>
            </a:r>
            <a:endParaRPr lang="en-GB" sz="1400" dirty="0">
              <a:latin typeface="Raleway" pitchFamily="2" charset="0"/>
            </a:endParaRPr>
          </a:p>
          <a:p>
            <a:pPr marL="285750" lvl="0" indent="-285750">
              <a:buFont typeface="Arial" panose="020B0604020202020204" pitchFamily="34" charset="0"/>
              <a:buChar char="•"/>
            </a:pPr>
            <a:r>
              <a:rPr lang="en-GB" sz="1400" dirty="0">
                <a:latin typeface="Raleway" pitchFamily="2" charset="0"/>
              </a:rPr>
              <a:t>To talk about their own work and the work of other artists.</a:t>
            </a:r>
          </a:p>
          <a:p>
            <a:pPr lvl="0"/>
            <a:endParaRPr lang="en-GB" sz="1400" dirty="0">
              <a:latin typeface="Raleway" pitchFamily="2" charset="0"/>
            </a:endParaRPr>
          </a:p>
          <a:p>
            <a:endParaRPr lang="en-GB" sz="1400" dirty="0">
              <a:solidFill>
                <a:srgbClr val="FF0000"/>
              </a:solidFill>
              <a:latin typeface="Raleway" pitchFamily="2" charset="0"/>
            </a:endParaRPr>
          </a:p>
          <a:p>
            <a:endParaRPr lang="en-GB" sz="1600" dirty="0">
              <a:solidFill>
                <a:srgbClr val="FF0000"/>
              </a:solidFill>
              <a:latin typeface="Raleway" pitchFamily="2" charset="0"/>
            </a:endParaRPr>
          </a:p>
          <a:p>
            <a:endParaRPr lang="en-GB" sz="1600" dirty="0">
              <a:solidFill>
                <a:srgbClr val="FF0000"/>
              </a:solidFill>
              <a:latin typeface="Raleway" pitchFamily="2" charset="0"/>
            </a:endParaRPr>
          </a:p>
          <a:p>
            <a:endParaRPr lang="en-GB" sz="1600" dirty="0">
              <a:solidFill>
                <a:srgbClr val="FF0000"/>
              </a:solidFill>
              <a:latin typeface="+mj-lt"/>
            </a:endParaRPr>
          </a:p>
          <a:p>
            <a:endParaRPr lang="en-GB" dirty="0"/>
          </a:p>
        </p:txBody>
      </p:sp>
      <p:sp>
        <p:nvSpPr>
          <p:cNvPr id="2" name="TextBox 1">
            <a:extLst>
              <a:ext uri="{FF2B5EF4-FFF2-40B4-BE49-F238E27FC236}">
                <a16:creationId xmlns:a16="http://schemas.microsoft.com/office/drawing/2014/main" id="{D2F4268A-048A-D737-0788-6201598BBC1F}"/>
              </a:ext>
            </a:extLst>
          </p:cNvPr>
          <p:cNvSpPr txBox="1"/>
          <p:nvPr/>
        </p:nvSpPr>
        <p:spPr>
          <a:xfrm>
            <a:off x="384048" y="428179"/>
            <a:ext cx="5309119" cy="707886"/>
          </a:xfrm>
          <a:prstGeom prst="rect">
            <a:avLst/>
          </a:prstGeom>
          <a:noFill/>
        </p:spPr>
        <p:txBody>
          <a:bodyPr wrap="square" rtlCol="0">
            <a:spAutoFit/>
          </a:bodyPr>
          <a:lstStyle/>
          <a:p>
            <a:r>
              <a:rPr lang="en-GB" sz="4000" dirty="0">
                <a:latin typeface="Raleway" pitchFamily="2" charset="0"/>
              </a:rPr>
              <a:t>Learning Objectives</a:t>
            </a:r>
          </a:p>
        </p:txBody>
      </p:sp>
      <p:sp>
        <p:nvSpPr>
          <p:cNvPr id="3" name="TextBox 2">
            <a:extLst>
              <a:ext uri="{FF2B5EF4-FFF2-40B4-BE49-F238E27FC236}">
                <a16:creationId xmlns:a16="http://schemas.microsoft.com/office/drawing/2014/main" id="{2EB18AF4-FB13-1D6F-B662-7A59D9CB42E3}"/>
              </a:ext>
            </a:extLst>
          </p:cNvPr>
          <p:cNvSpPr txBox="1"/>
          <p:nvPr/>
        </p:nvSpPr>
        <p:spPr>
          <a:xfrm>
            <a:off x="449829" y="2735750"/>
            <a:ext cx="5424258" cy="707886"/>
          </a:xfrm>
          <a:prstGeom prst="rect">
            <a:avLst/>
          </a:prstGeom>
          <a:noFill/>
        </p:spPr>
        <p:txBody>
          <a:bodyPr wrap="square" rtlCol="0">
            <a:spAutoFit/>
          </a:bodyPr>
          <a:lstStyle/>
          <a:p>
            <a:r>
              <a:rPr lang="en-GB" sz="4000" dirty="0">
                <a:latin typeface="Raleway" pitchFamily="2" charset="0"/>
              </a:rPr>
              <a:t>Learning Outcomes</a:t>
            </a:r>
          </a:p>
        </p:txBody>
      </p:sp>
      <p:sp>
        <p:nvSpPr>
          <p:cNvPr id="5" name="TextBox 4">
            <a:extLst>
              <a:ext uri="{FF2B5EF4-FFF2-40B4-BE49-F238E27FC236}">
                <a16:creationId xmlns:a16="http://schemas.microsoft.com/office/drawing/2014/main" id="{0712B980-D874-AFAA-A409-1CCC726113C6}"/>
              </a:ext>
            </a:extLst>
          </p:cNvPr>
          <p:cNvSpPr txBox="1"/>
          <p:nvPr/>
        </p:nvSpPr>
        <p:spPr>
          <a:xfrm>
            <a:off x="383114" y="3704234"/>
            <a:ext cx="10846651"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Raleway" pitchFamily="2" charset="0"/>
              </a:rPr>
              <a:t>Understanding of the life and work of Enid Marx.</a:t>
            </a:r>
          </a:p>
          <a:p>
            <a:pPr marL="285750" indent="-285750">
              <a:buFont typeface="Arial" panose="020B0604020202020204" pitchFamily="34" charset="0"/>
              <a:buChar char="•"/>
            </a:pPr>
            <a:r>
              <a:rPr lang="en-US" sz="1400" dirty="0">
                <a:latin typeface="Raleway" pitchFamily="2" charset="0"/>
              </a:rPr>
              <a:t>Ability to playfully create different marks and patterns using a variety of materials.</a:t>
            </a:r>
          </a:p>
          <a:p>
            <a:pPr marL="285750" lvl="0" indent="-285750">
              <a:buFont typeface="Arial" panose="020B0604020202020204" pitchFamily="34" charset="0"/>
              <a:buChar char="•"/>
            </a:pPr>
            <a:r>
              <a:rPr lang="en-GB" sz="1400" dirty="0">
                <a:latin typeface="Raleway" pitchFamily="2" charset="0"/>
              </a:rPr>
              <a:t>Contribute to a collaborative piece of artwork. (EYFS)</a:t>
            </a:r>
          </a:p>
          <a:p>
            <a:pPr marL="285750" lvl="0" indent="-285750">
              <a:buFont typeface="Arial" panose="020B0604020202020204" pitchFamily="34" charset="0"/>
              <a:buChar char="•"/>
            </a:pPr>
            <a:r>
              <a:rPr lang="en-GB" sz="1400" dirty="0">
                <a:latin typeface="Raleway" pitchFamily="2" charset="0"/>
              </a:rPr>
              <a:t>Create a piece of artwork inspired by the work of Enid Marx.</a:t>
            </a:r>
          </a:p>
          <a:p>
            <a:pPr marL="285750" lvl="0" indent="-285750">
              <a:buFont typeface="Arial" panose="020B0604020202020204" pitchFamily="34" charset="0"/>
              <a:buChar char="•"/>
            </a:pPr>
            <a:r>
              <a:rPr lang="en-GB" sz="1400" dirty="0">
                <a:latin typeface="Raleway" pitchFamily="2" charset="0"/>
              </a:rPr>
              <a:t>Developed fine motor and artistic skills through sketching and using a variety of materials.</a:t>
            </a:r>
          </a:p>
          <a:p>
            <a:pPr marL="285750" lvl="0" indent="-285750">
              <a:buFont typeface="Arial" panose="020B0604020202020204" pitchFamily="34" charset="0"/>
              <a:buChar char="•"/>
            </a:pPr>
            <a:r>
              <a:rPr lang="en-GB" sz="1400" dirty="0">
                <a:latin typeface="Raleway" pitchFamily="2" charset="0"/>
              </a:rPr>
              <a:t>Analyse and evaluate their own work and the work of others.</a:t>
            </a:r>
          </a:p>
        </p:txBody>
      </p:sp>
    </p:spTree>
    <p:extLst>
      <p:ext uri="{BB962C8B-B14F-4D97-AF65-F5344CB8AC3E}">
        <p14:creationId xmlns:p14="http://schemas.microsoft.com/office/powerpoint/2010/main" val="95949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57C802-76A8-A3FD-9A75-284D6DE5ECA9}"/>
              </a:ext>
            </a:extLst>
          </p:cNvPr>
          <p:cNvSpPr>
            <a:spLocks noGrp="1"/>
          </p:cNvSpPr>
          <p:nvPr>
            <p:ph type="title"/>
          </p:nvPr>
        </p:nvSpPr>
        <p:spPr>
          <a:xfrm>
            <a:off x="682509" y="0"/>
            <a:ext cx="6779514" cy="1325563"/>
          </a:xfrm>
        </p:spPr>
        <p:txBody>
          <a:bodyPr vert="horz" lIns="91440" tIns="45720" rIns="91440" bIns="45720" rtlCol="0" anchor="ctr">
            <a:normAutofit/>
          </a:bodyPr>
          <a:lstStyle/>
          <a:p>
            <a:r>
              <a:rPr lang="en-US" kern="1200" dirty="0">
                <a:solidFill>
                  <a:schemeClr val="tx1"/>
                </a:solidFill>
                <a:latin typeface="Raleway"/>
              </a:rPr>
              <a:t>Itinerary</a:t>
            </a:r>
          </a:p>
        </p:txBody>
      </p:sp>
      <p:sp>
        <p:nvSpPr>
          <p:cNvPr id="6" name="TextBox 5">
            <a:extLst>
              <a:ext uri="{FF2B5EF4-FFF2-40B4-BE49-F238E27FC236}">
                <a16:creationId xmlns:a16="http://schemas.microsoft.com/office/drawing/2014/main" id="{FC7B1434-B77C-3946-6EE5-0CB73130C999}"/>
              </a:ext>
            </a:extLst>
          </p:cNvPr>
          <p:cNvSpPr txBox="1"/>
          <p:nvPr/>
        </p:nvSpPr>
        <p:spPr>
          <a:xfrm>
            <a:off x="761865" y="1231630"/>
            <a:ext cx="11059125" cy="5307282"/>
          </a:xfrm>
          <a:prstGeom prst="rect">
            <a:avLst/>
          </a:prstGeom>
        </p:spPr>
        <p:txBody>
          <a:bodyPr vert="horz" lIns="91440" tIns="45720" rIns="91440" bIns="45720" rtlCol="0">
            <a:noAutofit/>
          </a:bodyPr>
          <a:lstStyle/>
          <a:p>
            <a:endParaRPr lang="en-GB" sz="1400" dirty="0">
              <a:latin typeface="Raleway" pitchFamily="2" charset="0"/>
            </a:endParaRPr>
          </a:p>
          <a:p>
            <a:r>
              <a:rPr lang="en-GB" sz="1400" b="1" dirty="0">
                <a:latin typeface="Raleway" pitchFamily="2" charset="0"/>
              </a:rPr>
              <a:t>10:00 – 10:15	</a:t>
            </a:r>
            <a:r>
              <a:rPr lang="en-GB" sz="1400" dirty="0">
                <a:latin typeface="Raleway" pitchFamily="2" charset="0"/>
              </a:rPr>
              <a:t>Welcome and introduction at the Learning centre.</a:t>
            </a:r>
          </a:p>
          <a:p>
            <a:endParaRPr lang="en-GB" sz="1400" dirty="0">
              <a:latin typeface="Raleway" pitchFamily="2" charset="0"/>
            </a:endParaRPr>
          </a:p>
          <a:p>
            <a:r>
              <a:rPr lang="en-GB" sz="1400" b="1" dirty="0">
                <a:latin typeface="Raleway" pitchFamily="2" charset="0"/>
              </a:rPr>
              <a:t>10:15 – 11:00	</a:t>
            </a:r>
            <a:r>
              <a:rPr lang="en-GB" sz="1400" dirty="0">
                <a:latin typeface="Raleway" pitchFamily="2" charset="0"/>
              </a:rPr>
              <a:t>Gallery visit: Look at examples of pattern, print and design across the exhibition. Pattern hunt activity, collect 		examples of patterns through sketching and rubbings.</a:t>
            </a:r>
          </a:p>
          <a:p>
            <a:pPr lvl="0"/>
            <a:endParaRPr lang="en-GB" sz="1400" dirty="0">
              <a:latin typeface="Raleway" pitchFamily="2" charset="0"/>
            </a:endParaRPr>
          </a:p>
          <a:p>
            <a:pPr lvl="0"/>
            <a:r>
              <a:rPr lang="en-GB" sz="1400" b="1" dirty="0">
                <a:latin typeface="Raleway" pitchFamily="2" charset="0"/>
              </a:rPr>
              <a:t>11:00-12:00                     </a:t>
            </a:r>
            <a:r>
              <a:rPr lang="en-GB" sz="1400" dirty="0">
                <a:latin typeface="Raleway" pitchFamily="2" charset="0"/>
              </a:rPr>
              <a:t>EYFS/KS1 (optional)  Create a Messy Mark Library on a large sheet of paper</a:t>
            </a:r>
          </a:p>
          <a:p>
            <a:pPr lvl="0"/>
            <a:r>
              <a:rPr lang="en-GB" sz="1400" dirty="0">
                <a:latin typeface="Raleway" pitchFamily="2" charset="0"/>
              </a:rPr>
              <a:t>                                         KS1/2 Create a design for their poly tile.</a:t>
            </a:r>
          </a:p>
          <a:p>
            <a:pPr lvl="0"/>
            <a:endParaRPr lang="en-GB" sz="1400" dirty="0">
              <a:latin typeface="Raleway" pitchFamily="2" charset="0"/>
            </a:endParaRPr>
          </a:p>
          <a:p>
            <a:r>
              <a:rPr lang="en-GB" sz="1400" b="1" dirty="0">
                <a:latin typeface="Raleway" pitchFamily="2" charset="0"/>
              </a:rPr>
              <a:t>12:00 – 12:30                   </a:t>
            </a:r>
            <a:r>
              <a:rPr lang="en-GB" sz="1400" dirty="0">
                <a:latin typeface="Raleway" pitchFamily="2" charset="0"/>
              </a:rPr>
              <a:t>Lunch</a:t>
            </a:r>
            <a:r>
              <a:rPr lang="en-GB" sz="1400" b="1" dirty="0">
                <a:latin typeface="Raleway" pitchFamily="2" charset="0"/>
              </a:rPr>
              <a:t> </a:t>
            </a:r>
            <a:r>
              <a:rPr lang="en-GB" sz="1400" dirty="0">
                <a:latin typeface="Raleway" pitchFamily="2" charset="0"/>
              </a:rPr>
              <a:t>in the park or Learning Centre (picnic blankets provided).</a:t>
            </a:r>
          </a:p>
          <a:p>
            <a:endParaRPr lang="en-GB" sz="1400" dirty="0">
              <a:latin typeface="Raleway" pitchFamily="2" charset="0"/>
            </a:endParaRPr>
          </a:p>
          <a:p>
            <a:r>
              <a:rPr lang="en-GB" sz="1400" b="1" dirty="0">
                <a:latin typeface="Raleway" pitchFamily="2" charset="0"/>
              </a:rPr>
              <a:t>12:30 – 14:00                   </a:t>
            </a:r>
            <a:r>
              <a:rPr lang="en-GB" sz="1400" u="sng" dirty="0">
                <a:latin typeface="Raleway" pitchFamily="2" charset="0"/>
              </a:rPr>
              <a:t>Carousel of activities</a:t>
            </a:r>
          </a:p>
          <a:p>
            <a:r>
              <a:rPr lang="en-GB" sz="1400" dirty="0">
                <a:latin typeface="Raleway" pitchFamily="2" charset="0"/>
              </a:rPr>
              <a:t>                                         EYFS- Messy printing, paper pattern craft and marble printing</a:t>
            </a:r>
          </a:p>
          <a:p>
            <a:r>
              <a:rPr lang="en-GB" sz="1400" dirty="0">
                <a:latin typeface="Raleway" pitchFamily="2" charset="0"/>
              </a:rPr>
              <a:t>                                         KS1-Choice of messy printing or poly tile printing and paper pattern craft</a:t>
            </a:r>
          </a:p>
          <a:p>
            <a:r>
              <a:rPr lang="en-GB" sz="1400" dirty="0">
                <a:latin typeface="Raleway" pitchFamily="2" charset="0"/>
              </a:rPr>
              <a:t>                                         KS2-Poly tile printing with repeated patterns and advanced paper pattern craft with more complex designs</a:t>
            </a:r>
          </a:p>
          <a:p>
            <a:endParaRPr lang="en-GB" sz="1400" dirty="0">
              <a:latin typeface="Raleway" pitchFamily="2" charset="0"/>
            </a:endParaRPr>
          </a:p>
          <a:p>
            <a:r>
              <a:rPr lang="en-GB" sz="1400" b="1" dirty="0">
                <a:latin typeface="Raleway" pitchFamily="2" charset="0"/>
              </a:rPr>
              <a:t>14:00                                  </a:t>
            </a:r>
            <a:r>
              <a:rPr lang="en-GB" sz="1400" dirty="0">
                <a:latin typeface="Raleway" pitchFamily="2" charset="0"/>
              </a:rPr>
              <a:t>Walk back to Welcome Centre and board coach.</a:t>
            </a:r>
          </a:p>
        </p:txBody>
      </p:sp>
    </p:spTree>
    <p:extLst>
      <p:ext uri="{BB962C8B-B14F-4D97-AF65-F5344CB8AC3E}">
        <p14:creationId xmlns:p14="http://schemas.microsoft.com/office/powerpoint/2010/main" val="206434322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828195-D616-4967-833C-5C62A0243FEB}"/>
              </a:ext>
            </a:extLst>
          </p:cNvPr>
          <p:cNvSpPr txBox="1"/>
          <p:nvPr/>
        </p:nvSpPr>
        <p:spPr>
          <a:xfrm>
            <a:off x="257556" y="649652"/>
            <a:ext cx="11457432" cy="5748369"/>
          </a:xfrm>
          <a:prstGeom prst="rect">
            <a:avLst/>
          </a:prstGeom>
          <a:noFill/>
        </p:spPr>
        <p:txBody>
          <a:bodyPr wrap="square">
            <a:spAutoFit/>
          </a:bodyPr>
          <a:lstStyle/>
          <a:p>
            <a:r>
              <a:rPr lang="en-US" sz="4000" dirty="0">
                <a:latin typeface="Raleway" pitchFamily="2" charset="0"/>
              </a:rPr>
              <a:t>Top Tips </a:t>
            </a:r>
          </a:p>
          <a:p>
            <a:r>
              <a:rPr lang="en-US" dirty="0">
                <a:latin typeface="Raleway" pitchFamily="2" charset="0"/>
              </a:rPr>
              <a:t>Planning your visit and making the most of the day</a:t>
            </a:r>
          </a:p>
          <a:p>
            <a:endParaRPr lang="en-US" dirty="0">
              <a:latin typeface="Raleway Medium" pitchFamily="2" charset="0"/>
            </a:endParaRPr>
          </a:p>
          <a:p>
            <a:pPr marL="285750" indent="-285750">
              <a:lnSpc>
                <a:spcPct val="150000"/>
              </a:lnSpc>
              <a:buFont typeface="Arial" panose="020B0604020202020204" pitchFamily="34" charset="0"/>
              <a:buChar char="•"/>
            </a:pPr>
            <a:r>
              <a:rPr lang="en-US" sz="1400" dirty="0">
                <a:latin typeface="Raleway" pitchFamily="2" charset="0"/>
              </a:rPr>
              <a:t>Your group will need appropriate clothing that they don’t mind getting messy </a:t>
            </a:r>
          </a:p>
          <a:p>
            <a:pPr marL="285750" indent="-285750">
              <a:lnSpc>
                <a:spcPct val="150000"/>
              </a:lnSpc>
              <a:buFont typeface="Arial" panose="020B0604020202020204" pitchFamily="34" charset="0"/>
              <a:buChar char="•"/>
            </a:pPr>
            <a:r>
              <a:rPr lang="en-US" sz="1400" dirty="0">
                <a:latin typeface="Raleway" pitchFamily="2" charset="0"/>
              </a:rPr>
              <a:t>Prior to your visit, please make us aware of any students with additional requirements or special needs so we can make all necessary arrangements to support your students</a:t>
            </a:r>
          </a:p>
          <a:p>
            <a:pPr marL="285750" indent="-285750">
              <a:lnSpc>
                <a:spcPct val="150000"/>
              </a:lnSpc>
              <a:buFont typeface="Arial" panose="020B0604020202020204" pitchFamily="34" charset="0"/>
              <a:buChar char="•"/>
            </a:pPr>
            <a:r>
              <a:rPr lang="en-US" sz="1400" dirty="0">
                <a:latin typeface="Raleway" pitchFamily="2" charset="0"/>
              </a:rPr>
              <a:t>We recommend staff bring a camera to record activities </a:t>
            </a:r>
          </a:p>
          <a:p>
            <a:pPr marL="285750" indent="-285750">
              <a:lnSpc>
                <a:spcPct val="150000"/>
              </a:lnSpc>
              <a:buFont typeface="Arial" panose="020B0604020202020204" pitchFamily="34" charset="0"/>
              <a:buChar char="•"/>
            </a:pPr>
            <a:r>
              <a:rPr lang="en-US" sz="1400" dirty="0">
                <a:latin typeface="Raleway" pitchFamily="2" charset="0"/>
              </a:rPr>
              <a:t>We’re a cashless site, please contact us in advance if you would like the children to visit the shop </a:t>
            </a:r>
          </a:p>
          <a:p>
            <a:pPr marL="285750" indent="-285750">
              <a:lnSpc>
                <a:spcPct val="150000"/>
              </a:lnSpc>
              <a:buFont typeface="Arial" panose="020B0604020202020204" pitchFamily="34" charset="0"/>
              <a:buChar char="•"/>
            </a:pPr>
            <a:r>
              <a:rPr lang="en-US" sz="1400" dirty="0">
                <a:latin typeface="Raleway" pitchFamily="2" charset="0"/>
              </a:rPr>
              <a:t>Students will need to bring a packed lunch and be supervised during lunch break.</a:t>
            </a:r>
          </a:p>
          <a:p>
            <a:pPr marL="285750" indent="-285750">
              <a:lnSpc>
                <a:spcPct val="150000"/>
              </a:lnSpc>
              <a:buFont typeface="Arial" panose="020B0604020202020204" pitchFamily="34" charset="0"/>
              <a:buChar char="•"/>
            </a:pPr>
            <a:r>
              <a:rPr lang="en-US" sz="1400" dirty="0">
                <a:latin typeface="Raleway" pitchFamily="2" charset="0"/>
              </a:rPr>
              <a:t> We encourage all adults to lead by example, that includes getting stuck in and having a go at the activities too! </a:t>
            </a:r>
          </a:p>
          <a:p>
            <a:pPr marL="285750" indent="-285750">
              <a:lnSpc>
                <a:spcPct val="150000"/>
              </a:lnSpc>
              <a:buFont typeface="Arial" panose="020B0604020202020204" pitchFamily="34" charset="0"/>
              <a:buChar char="•"/>
            </a:pPr>
            <a:r>
              <a:rPr lang="en-US" sz="1400" dirty="0">
                <a:latin typeface="Raleway" pitchFamily="2" charset="0"/>
              </a:rPr>
              <a:t>Teacher ratio for Primary School 1:6 and Secondary School 1:15 </a:t>
            </a:r>
          </a:p>
          <a:p>
            <a:pPr marL="285750" indent="-285750">
              <a:lnSpc>
                <a:spcPct val="150000"/>
              </a:lnSpc>
              <a:buFont typeface="Arial" panose="020B0604020202020204" pitchFamily="34" charset="0"/>
              <a:buChar char="•"/>
            </a:pPr>
            <a:r>
              <a:rPr lang="en-US" sz="1400" dirty="0">
                <a:latin typeface="Raleway" pitchFamily="2" charset="0"/>
              </a:rPr>
              <a:t>Children 12 years old and under must be accompanied by an adult at all times. The supervising adult must be over the age of 18 </a:t>
            </a:r>
          </a:p>
          <a:p>
            <a:pPr marL="285750" indent="-285750">
              <a:lnSpc>
                <a:spcPct val="150000"/>
              </a:lnSpc>
              <a:buFont typeface="Arial" panose="020B0604020202020204" pitchFamily="34" charset="0"/>
              <a:buChar char="•"/>
            </a:pPr>
            <a:r>
              <a:rPr lang="en-US" sz="1400" dirty="0">
                <a:latin typeface="Raleway" pitchFamily="2" charset="0"/>
              </a:rPr>
              <a:t>We cannot lead workshops or tours without a teacher present </a:t>
            </a:r>
          </a:p>
          <a:p>
            <a:pPr marL="285750" indent="-285750">
              <a:lnSpc>
                <a:spcPct val="150000"/>
              </a:lnSpc>
              <a:buFont typeface="Arial" panose="020B0604020202020204" pitchFamily="34" charset="0"/>
              <a:buChar char="•"/>
            </a:pPr>
            <a:r>
              <a:rPr lang="en-US" sz="1400" dirty="0">
                <a:latin typeface="Raleway" pitchFamily="2" charset="0"/>
              </a:rPr>
              <a:t>On arrival, coaches can drop off in the carpark. Coaches cannot drop off at the gallery owing to weight restrictions on the Upper Bridge. </a:t>
            </a:r>
          </a:p>
          <a:p>
            <a:pPr marL="285750" indent="-285750">
              <a:lnSpc>
                <a:spcPct val="150000"/>
              </a:lnSpc>
              <a:buFont typeface="Arial" panose="020B0604020202020204" pitchFamily="34" charset="0"/>
              <a:buChar char="•"/>
            </a:pPr>
            <a:r>
              <a:rPr lang="en-US" sz="1400" dirty="0">
                <a:latin typeface="Raleway" pitchFamily="2" charset="0"/>
              </a:rPr>
              <a:t>When arriving, please enter through the gate to the left of the Welcome Centre. The walk from the car park will take approximately 5-7 minutes. A member of the Learning Team will meet you outside the gallery.</a:t>
            </a:r>
            <a:endParaRPr lang="en-GB" sz="1400" dirty="0">
              <a:latin typeface="Raleway" pitchFamily="2" charset="0"/>
            </a:endParaRPr>
          </a:p>
        </p:txBody>
      </p:sp>
    </p:spTree>
    <p:extLst>
      <p:ext uri="{BB962C8B-B14F-4D97-AF65-F5344CB8AC3E}">
        <p14:creationId xmlns:p14="http://schemas.microsoft.com/office/powerpoint/2010/main" val="772671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ED17256E40E9418E232C8D58DA2794" ma:contentTypeVersion="14" ma:contentTypeDescription="Create a new document." ma:contentTypeScope="" ma:versionID="7c18f1232fba7942e35d6deaf22430ef">
  <xsd:schema xmlns:xsd="http://www.w3.org/2001/XMLSchema" xmlns:xs="http://www.w3.org/2001/XMLSchema" xmlns:p="http://schemas.microsoft.com/office/2006/metadata/properties" xmlns:ns2="d99e2aa0-8eb9-45cd-b7f1-a980c3c00318" xmlns:ns3="2fd68570-f81f-4307-b028-3a4fadfe0b81" targetNamespace="http://schemas.microsoft.com/office/2006/metadata/properties" ma:root="true" ma:fieldsID="da978b50862e0ad4f1abf40dfe88e844" ns2:_="" ns3:_="">
    <xsd:import namespace="d99e2aa0-8eb9-45cd-b7f1-a980c3c00318"/>
    <xsd:import namespace="2fd68570-f81f-4307-b028-3a4fadfe0b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e2aa0-8eb9-45cd-b7f1-a980c3c00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385f97-d858-42b4-8c00-8bf23adaaaf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d68570-f81f-4307-b028-3a4fadfe0b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c9bdd7-52f2-4c64-9135-e57654e6285c}" ma:internalName="TaxCatchAll" ma:showField="CatchAllData" ma:web="2fd68570-f81f-4307-b028-3a4fadfe0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9e2aa0-8eb9-45cd-b7f1-a980c3c00318">
      <Terms xmlns="http://schemas.microsoft.com/office/infopath/2007/PartnerControls"/>
    </lcf76f155ced4ddcb4097134ff3c332f>
    <TaxCatchAll xmlns="2fd68570-f81f-4307-b028-3a4fadfe0b81" xsi:nil="true"/>
  </documentManagement>
</p:properties>
</file>

<file path=customXml/itemProps1.xml><?xml version="1.0" encoding="utf-8"?>
<ds:datastoreItem xmlns:ds="http://schemas.openxmlformats.org/officeDocument/2006/customXml" ds:itemID="{DCB3F4FC-0FFD-411A-A796-433689352B7B}">
  <ds:schemaRefs>
    <ds:schemaRef ds:uri="http://schemas.microsoft.com/sharepoint/v3/contenttype/forms"/>
  </ds:schemaRefs>
</ds:datastoreItem>
</file>

<file path=customXml/itemProps2.xml><?xml version="1.0" encoding="utf-8"?>
<ds:datastoreItem xmlns:ds="http://schemas.openxmlformats.org/officeDocument/2006/customXml" ds:itemID="{8BB55FDF-3533-4005-968C-DF36BEA5C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e2aa0-8eb9-45cd-b7f1-a980c3c00318"/>
    <ds:schemaRef ds:uri="2fd68570-f81f-4307-b028-3a4fadfe0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E0AB5-E294-4DE1-AE59-948514471247}">
  <ds:schemaRefs>
    <ds:schemaRef ds:uri="http://schemas.microsoft.com/office/2006/metadata/properties"/>
    <ds:schemaRef ds:uri="http://schemas.microsoft.com/office/infopath/2007/PartnerControls"/>
    <ds:schemaRef ds:uri="d99e2aa0-8eb9-45cd-b7f1-a980c3c00318"/>
    <ds:schemaRef ds:uri="2fd68570-f81f-4307-b028-3a4fadfe0b81"/>
  </ds:schemaRefs>
</ds:datastoreItem>
</file>

<file path=docProps/app.xml><?xml version="1.0" encoding="utf-8"?>
<Properties xmlns="http://schemas.openxmlformats.org/officeDocument/2006/extended-properties" xmlns:vt="http://schemas.openxmlformats.org/officeDocument/2006/docPropsVTypes">
  <TotalTime>6468</TotalTime>
  <Words>1099</Words>
  <Application>Microsoft Office PowerPoint</Application>
  <PresentationFormat>Widescreen</PresentationFormat>
  <Paragraphs>93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Raleway</vt:lpstr>
      <vt:lpstr>Raleway Medium</vt:lpstr>
      <vt:lpstr>Office Theme</vt:lpstr>
      <vt:lpstr>PowerPoint Presentation</vt:lpstr>
      <vt:lpstr>Contents</vt:lpstr>
      <vt:lpstr>About the workshop</vt:lpstr>
      <vt:lpstr>PowerPoint Presentation</vt:lpstr>
      <vt:lpstr>PowerPoint Presentation</vt:lpstr>
      <vt:lpstr>Itinerary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Wilson</dc:creator>
  <cp:lastModifiedBy>Sally Porter</cp:lastModifiedBy>
  <cp:revision>112</cp:revision>
  <dcterms:created xsi:type="dcterms:W3CDTF">2023-08-24T14:11:11Z</dcterms:created>
  <dcterms:modified xsi:type="dcterms:W3CDTF">2026-04-28T08:52:29Z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0x010100DDED17256E40E9418E232C8D58DA2794</vt:lpwstr>
  </property>
  <property fmtid="{D5CDD505-2E9C-101B-9397-08002B2CF9AE}" pid="3" name="MediaServiceImageTags">
    <vt:lpwstr/>
  </property>
</Properties>
</file>