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7" r:id="rId6"/>
    <p:sldId id="266" r:id="rId7"/>
    <p:sldId id="267" r:id="rId8"/>
    <p:sldId id="275" r:id="rId9"/>
    <p:sldId id="268" r:id="rId10"/>
    <p:sldId id="269" r:id="rId11"/>
    <p:sldId id="270" r:id="rId12"/>
    <p:sldId id="276" r:id="rId13"/>
    <p:sldId id="263" r:id="rId14"/>
    <p:sldId id="26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C4A57-9C80-4AC2-A4A6-0BCC21D323BA}" v="4" dt="2024-10-23T11:26:04.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6A8E8-E811-4B8F-B713-7DA42AD07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7062F2-3EB1-4741-AF6B-D97FE7F09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8A0D7F-2B00-4155-B7AA-31EE49FA29A1}"/>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9816441D-BF7D-4599-815B-41F808848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DE34F-FA91-4F8C-86EB-3A9FDBEC8DF1}"/>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72308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6311-5E2E-4CD5-8C16-420876E50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810A4F-30F9-4028-8517-42F68D37F5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95215-B6DF-4FF3-9A46-20F222A00037}"/>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863FC37A-3659-4164-BE99-2C9D1EC67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BE68F-7C70-4F13-A68A-E7F974C5717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25611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F2D42-86A6-49C0-9D4D-C5F224B1DC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EC664-AA7A-4982-BDC7-C9C2D23B0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460AF-229D-4223-BEC6-BF8309C54E54}"/>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23975158-72E2-4705-9124-578D63DC9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22A5-D2B9-4BFE-A283-A68219F99CF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88750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5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608A-2FB7-46FE-BCD0-F9813D614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78282-29DD-4C01-AEFE-C7281E5E8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45308A-3AC9-4B80-A442-0661CBCEE76A}"/>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5D39329C-7DA7-498F-896A-0BD2807B4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690F1-D9E3-4B69-A17F-CB962A31BDF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44437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0F8-8CC2-4A7E-9586-B9CC1105D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D1206D-6769-42FC-8F6F-EC2E9B61D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1E699-5A6E-4FFA-8A28-6FE06EF83801}"/>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9F71D0D6-532D-4428-990C-5C509E988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C435D0-DD04-4694-B0EA-803A0DC47D1D}"/>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90980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E29E-78AC-4598-A43F-52FF0EA306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901827-F7F4-4D7C-B161-76223CC3C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CF0F3B-A319-4A5A-8B05-4DF29B7832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0EEDB8-4ACD-44A0-BE2F-EA3A215AFB24}"/>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6" name="Footer Placeholder 5">
            <a:extLst>
              <a:ext uri="{FF2B5EF4-FFF2-40B4-BE49-F238E27FC236}">
                <a16:creationId xmlns:a16="http://schemas.microsoft.com/office/drawing/2014/main" id="{D6126828-3B9E-4DB7-B006-D1759B40EC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FF1298-A4E1-4EB1-A300-6099FB7DB96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89207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20DC-19A8-4116-8A33-183FE8E556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32CD9D-9BC0-4F48-864D-1D3840787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DFF5E8-3999-490C-ACE9-9A1DE37F4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B14D4B-1C10-4A85-B6D3-8C22DA09B0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17A48-C85E-47B3-8605-EABD965B9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B64E4A-1EAD-4793-9A45-0E36632170CB}"/>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8" name="Footer Placeholder 7">
            <a:extLst>
              <a:ext uri="{FF2B5EF4-FFF2-40B4-BE49-F238E27FC236}">
                <a16:creationId xmlns:a16="http://schemas.microsoft.com/office/drawing/2014/main" id="{8AA80D7D-14C8-491D-B235-ACEE6867D6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32CDE0-7706-4312-ACF0-1AEC5AD17086}"/>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375209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BEAD-28AD-40C9-8649-8D39614F1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28E63C-3B9E-423C-B8ED-49878C9E9147}"/>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4" name="Footer Placeholder 3">
            <a:extLst>
              <a:ext uri="{FF2B5EF4-FFF2-40B4-BE49-F238E27FC236}">
                <a16:creationId xmlns:a16="http://schemas.microsoft.com/office/drawing/2014/main" id="{FA3B6D66-CBF2-4FA5-8887-02FD8BDE18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3AD467-4B46-46D7-9ED5-E697837F7A43}"/>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60418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DB0D3F-783E-49CD-8156-F4CC584F9E9D}"/>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3" name="Footer Placeholder 2">
            <a:extLst>
              <a:ext uri="{FF2B5EF4-FFF2-40B4-BE49-F238E27FC236}">
                <a16:creationId xmlns:a16="http://schemas.microsoft.com/office/drawing/2014/main" id="{BC456EEB-CA29-4400-9FBF-5E20BE422D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BDB2FB-0B72-434A-8C7A-A4551C0B9B34}"/>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207825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D7B-C7CD-4FD6-A0A1-B9B3A7240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268E8F-BFB4-4E58-98CF-0AF8AFB82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C048D2-F031-40B4-B118-49EC3A90B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C5093-7296-4649-89B5-028E9DB502CF}"/>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6" name="Footer Placeholder 5">
            <a:extLst>
              <a:ext uri="{FF2B5EF4-FFF2-40B4-BE49-F238E27FC236}">
                <a16:creationId xmlns:a16="http://schemas.microsoft.com/office/drawing/2014/main" id="{DBC02685-85D1-4116-A7AF-076623C05A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64EE6-173E-4204-B987-DDED0CF6EA97}"/>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137566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3F1A-BD64-4E67-AC88-1A6FBA5E1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3549A8-082A-4ADE-90D5-7727BA1A3C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D7CC62-225E-4FF6-BD24-387D1BE02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8560D-4E74-4F9E-82E0-41EA1D8664A4}"/>
              </a:ext>
            </a:extLst>
          </p:cNvPr>
          <p:cNvSpPr>
            <a:spLocks noGrp="1"/>
          </p:cNvSpPr>
          <p:nvPr>
            <p:ph type="dt" sz="half" idx="10"/>
          </p:nvPr>
        </p:nvSpPr>
        <p:spPr/>
        <p:txBody>
          <a:bodyPr/>
          <a:lstStyle/>
          <a:p>
            <a:fld id="{5C6831EE-C5AB-4B15-A2AD-94E6476756E6}" type="datetimeFigureOut">
              <a:rPr lang="en-GB" smtClean="0"/>
              <a:t>28/10/2024</a:t>
            </a:fld>
            <a:endParaRPr lang="en-GB"/>
          </a:p>
        </p:txBody>
      </p:sp>
      <p:sp>
        <p:nvSpPr>
          <p:cNvPr id="6" name="Footer Placeholder 5">
            <a:extLst>
              <a:ext uri="{FF2B5EF4-FFF2-40B4-BE49-F238E27FC236}">
                <a16:creationId xmlns:a16="http://schemas.microsoft.com/office/drawing/2014/main" id="{1A84DCDE-A956-49D0-AA1B-A207DD964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B2409E-2A63-4A35-8C00-E41D349143AA}"/>
              </a:ext>
            </a:extLst>
          </p:cNvPr>
          <p:cNvSpPr>
            <a:spLocks noGrp="1"/>
          </p:cNvSpPr>
          <p:nvPr>
            <p:ph type="sldNum" sz="quarter" idx="12"/>
          </p:nvPr>
        </p:nvSpPr>
        <p:spPr/>
        <p:txBody>
          <a:bodyPr/>
          <a:lstStyle/>
          <a:p>
            <a:fld id="{46E13767-4324-4779-BBA6-F2BF33C1DFE3}" type="slidenum">
              <a:rPr lang="en-GB" smtClean="0"/>
              <a:t>‹#›</a:t>
            </a:fld>
            <a:endParaRPr lang="en-GB"/>
          </a:p>
        </p:txBody>
      </p:sp>
    </p:spTree>
    <p:extLst>
      <p:ext uri="{BB962C8B-B14F-4D97-AF65-F5344CB8AC3E}">
        <p14:creationId xmlns:p14="http://schemas.microsoft.com/office/powerpoint/2010/main" val="74851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015A5B-D79D-4374-A86B-0D715A7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D6FE3-A3CB-4129-A406-A25E71C9E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3EB6B-F5D6-4073-8939-6C89590AD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31EE-C5AB-4B15-A2AD-94E6476756E6}" type="datetimeFigureOut">
              <a:rPr lang="en-GB" smtClean="0"/>
              <a:t>28/10/2024</a:t>
            </a:fld>
            <a:endParaRPr lang="en-GB"/>
          </a:p>
        </p:txBody>
      </p:sp>
      <p:sp>
        <p:nvSpPr>
          <p:cNvPr id="5" name="Footer Placeholder 4">
            <a:extLst>
              <a:ext uri="{FF2B5EF4-FFF2-40B4-BE49-F238E27FC236}">
                <a16:creationId xmlns:a16="http://schemas.microsoft.com/office/drawing/2014/main" id="{B9C012A8-44D8-4F95-887C-E7982E601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069432-2088-4F01-85CD-AF92D2366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13767-4324-4779-BBA6-F2BF33C1DFE3}" type="slidenum">
              <a:rPr lang="en-GB" smtClean="0"/>
              <a:t>‹#›</a:t>
            </a:fld>
            <a:endParaRPr lang="en-GB"/>
          </a:p>
        </p:txBody>
      </p:sp>
    </p:spTree>
    <p:extLst>
      <p:ext uri="{BB962C8B-B14F-4D97-AF65-F5344CB8AC3E}">
        <p14:creationId xmlns:p14="http://schemas.microsoft.com/office/powerpoint/2010/main" val="4542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hyperlink" Target="mailto:comptonverneyhr@comptonverney.org.uk" TargetMode="External"/><Relationship Id="rId5" Type="http://schemas.openxmlformats.org/officeDocument/2006/relationships/image" Target="../media/image8.png"/><Relationship Id="rId10" Type="http://schemas.openxmlformats.org/officeDocument/2006/relationships/hyperlink" Target="https://recruitment.evalu-8.com/public/recruitment_post?id=MTloK0xrTkZPWUh5cy9PSkowQmYrdz09&amp;org_id=T0VZYUsyNDhaak41cnM4UjYxa3prdz09" TargetMode="External"/><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comptonverney.org.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omptonverney.org.uk/"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comptonverney.org.uk/" TargetMode="External"/><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comptonverney.org.uk/" TargetMode="Externa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ADAD2E9-C702-4C46-ADF5-59BA03D2CA58}"/>
              </a:ext>
            </a:extLst>
          </p:cNvPr>
          <p:cNvSpPr/>
          <p:nvPr/>
        </p:nvSpPr>
        <p:spPr>
          <a:xfrm>
            <a:off x="320" y="289"/>
            <a:ext cx="12191679" cy="685771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B5A37"/>
          </a:solidFill>
        </p:spPr>
        <p:txBody>
          <a:bodyPr wrap="square" lIns="0" tIns="0" rIns="0" bIns="0" rtlCol="0"/>
          <a:lstStyle/>
          <a:p>
            <a:endParaRPr dirty="0">
              <a:latin typeface="Arial" panose="020B0604020202020204" pitchFamily="34" charset="0"/>
            </a:endParaRPr>
          </a:p>
        </p:txBody>
      </p:sp>
      <p:pic>
        <p:nvPicPr>
          <p:cNvPr id="3" name="Picture 2">
            <a:extLst>
              <a:ext uri="{FF2B5EF4-FFF2-40B4-BE49-F238E27FC236}">
                <a16:creationId xmlns:a16="http://schemas.microsoft.com/office/drawing/2014/main" id="{7C8D619D-4BB1-4B16-A6AC-B0E41ED45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1"/>
            <a:ext cx="9144000" cy="6858000"/>
          </a:xfrm>
          <a:prstGeom prst="rect">
            <a:avLst/>
          </a:prstGeom>
        </p:spPr>
      </p:pic>
      <p:pic>
        <p:nvPicPr>
          <p:cNvPr id="7" name="Picture 6">
            <a:extLst>
              <a:ext uri="{FF2B5EF4-FFF2-40B4-BE49-F238E27FC236}">
                <a16:creationId xmlns:a16="http://schemas.microsoft.com/office/drawing/2014/main" id="{A86852D1-5201-42AE-9D53-2704A33EE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140" y="5280837"/>
            <a:ext cx="4547625" cy="1459995"/>
          </a:xfrm>
          <a:prstGeom prst="rect">
            <a:avLst/>
          </a:prstGeom>
        </p:spPr>
      </p:pic>
      <p:sp>
        <p:nvSpPr>
          <p:cNvPr id="21" name="TextBox 20">
            <a:extLst>
              <a:ext uri="{FF2B5EF4-FFF2-40B4-BE49-F238E27FC236}">
                <a16:creationId xmlns:a16="http://schemas.microsoft.com/office/drawing/2014/main" id="{2BE47C0C-E5A5-41B8-B2F8-42C2CD514887}"/>
              </a:ext>
            </a:extLst>
          </p:cNvPr>
          <p:cNvSpPr txBox="1"/>
          <p:nvPr/>
        </p:nvSpPr>
        <p:spPr>
          <a:xfrm>
            <a:off x="1523999" y="0"/>
            <a:ext cx="9143999" cy="1169551"/>
          </a:xfrm>
          <a:prstGeom prst="rect">
            <a:avLst/>
          </a:prstGeom>
          <a:noFill/>
        </p:spPr>
        <p:txBody>
          <a:bodyPr wrap="square" rtlCol="0">
            <a:spAutoFit/>
          </a:bodyPr>
          <a:lstStyle/>
          <a:p>
            <a:pPr algn="ctr"/>
            <a:r>
              <a:rPr lang="en-US" sz="3500" dirty="0">
                <a:solidFill>
                  <a:srgbClr val="EB5A37"/>
                </a:solidFill>
                <a:latin typeface="AW Conqueror Inline" panose="020B0303040502020204" pitchFamily="34" charset="0"/>
              </a:rPr>
              <a:t>Appointment of </a:t>
            </a:r>
            <a:br>
              <a:rPr lang="en-US" sz="3500" dirty="0">
                <a:solidFill>
                  <a:srgbClr val="EB5A37"/>
                </a:solidFill>
                <a:latin typeface="AW Conqueror Inline" panose="020B0303040502020204" pitchFamily="34" charset="0"/>
              </a:rPr>
            </a:br>
            <a:r>
              <a:rPr lang="en-US" sz="3500" dirty="0">
                <a:solidFill>
                  <a:srgbClr val="EB5A37"/>
                </a:solidFill>
                <a:latin typeface="AW Conqueror Inline" panose="020B0303040502020204" pitchFamily="34" charset="0"/>
              </a:rPr>
              <a:t>Audience Insight Lead</a:t>
            </a:r>
            <a:endParaRPr lang="en-GB" sz="3500" dirty="0">
              <a:solidFill>
                <a:srgbClr val="EB5A37"/>
              </a:solidFill>
              <a:latin typeface="AW Conqueror Inline" panose="020B0303040502020204" pitchFamily="34" charset="0"/>
            </a:endParaRPr>
          </a:p>
        </p:txBody>
      </p:sp>
      <p:sp>
        <p:nvSpPr>
          <p:cNvPr id="22" name="TextBox 21">
            <a:extLst>
              <a:ext uri="{FF2B5EF4-FFF2-40B4-BE49-F238E27FC236}">
                <a16:creationId xmlns:a16="http://schemas.microsoft.com/office/drawing/2014/main" id="{4CB3295A-D630-4B6B-B335-726FF110E612}"/>
              </a:ext>
            </a:extLst>
          </p:cNvPr>
          <p:cNvSpPr txBox="1"/>
          <p:nvPr/>
        </p:nvSpPr>
        <p:spPr>
          <a:xfrm>
            <a:off x="1523999" y="6479410"/>
            <a:ext cx="5654476" cy="369332"/>
          </a:xfrm>
          <a:prstGeom prst="rect">
            <a:avLst/>
          </a:prstGeom>
          <a:noFill/>
        </p:spPr>
        <p:txBody>
          <a:bodyPr wrap="square" rtlCol="0">
            <a:spAutoFit/>
          </a:bodyPr>
          <a:lstStyle/>
          <a:p>
            <a:r>
              <a:rPr lang="en-US" dirty="0">
                <a:solidFill>
                  <a:schemeClr val="bg1"/>
                </a:solidFill>
                <a:latin typeface="Raleway SemiBold" pitchFamily="2" charset="0"/>
              </a:rPr>
              <a:t>October 2024</a:t>
            </a:r>
            <a:endParaRPr lang="en-GB" dirty="0">
              <a:solidFill>
                <a:schemeClr val="bg1"/>
              </a:solidFill>
              <a:latin typeface="Raleway SemiBold" pitchFamily="2" charset="0"/>
            </a:endParaRPr>
          </a:p>
        </p:txBody>
      </p:sp>
    </p:spTree>
    <p:extLst>
      <p:ext uri="{BB962C8B-B14F-4D97-AF65-F5344CB8AC3E}">
        <p14:creationId xmlns:p14="http://schemas.microsoft.com/office/powerpoint/2010/main" val="9280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5A37"/>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2"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3"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4"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5"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6"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4"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7" cstate="print"/>
            <a:stretch>
              <a:fillRect/>
            </a:stretch>
          </p:blipFill>
          <p:spPr>
            <a:xfrm>
              <a:off x="18852685" y="1188490"/>
              <a:ext cx="241940" cy="252819"/>
            </a:xfrm>
            <a:prstGeom prst="rect">
              <a:avLst/>
            </a:prstGeom>
          </p:spPr>
        </p:pic>
      </p:grpSp>
      <p:sp>
        <p:nvSpPr>
          <p:cNvPr id="32" name="object 3">
            <a:extLst>
              <a:ext uri="{FF2B5EF4-FFF2-40B4-BE49-F238E27FC236}">
                <a16:creationId xmlns:a16="http://schemas.microsoft.com/office/drawing/2014/main" id="{8F9163BD-213A-AD0A-7968-B7E4B6ADD534}"/>
              </a:ext>
            </a:extLst>
          </p:cNvPr>
          <p:cNvSpPr txBox="1">
            <a:spLocks/>
          </p:cNvSpPr>
          <p:nvPr/>
        </p:nvSpPr>
        <p:spPr>
          <a:xfrm>
            <a:off x="500691" y="1138357"/>
            <a:ext cx="7258788" cy="336337"/>
          </a:xfrm>
          <a:prstGeom prst="rect">
            <a:avLst/>
          </a:prstGeom>
        </p:spPr>
        <p:txBody>
          <a:bodyPr vert="horz" wrap="square" lIns="0" tIns="8472" rIns="0" bIns="0" rtlCol="0">
            <a:spAutoFit/>
          </a:bodyPr>
          <a:lstStyle>
            <a:lvl1pPr marL="0">
              <a:defRPr sz="11200" b="0" i="0">
                <a:solidFill>
                  <a:schemeClr val="tx1"/>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130" b="1" dirty="0">
                <a:latin typeface="Raleway" pitchFamily="2" charset="0"/>
              </a:rPr>
              <a:t> Team Structure Chart</a:t>
            </a:r>
          </a:p>
        </p:txBody>
      </p:sp>
      <p:sp>
        <p:nvSpPr>
          <p:cNvPr id="33" name="object 19">
            <a:hlinkClick r:id="rId8"/>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 Box 2">
            <a:extLst>
              <a:ext uri="{FF2B5EF4-FFF2-40B4-BE49-F238E27FC236}">
                <a16:creationId xmlns:a16="http://schemas.microsoft.com/office/drawing/2014/main" id="{5185FE1C-28EE-4221-9290-184C95DDA1B6}"/>
              </a:ext>
            </a:extLst>
          </p:cNvPr>
          <p:cNvSpPr txBox="1">
            <a:spLocks noChangeArrowheads="1"/>
          </p:cNvSpPr>
          <p:nvPr/>
        </p:nvSpPr>
        <p:spPr bwMode="auto">
          <a:xfrm>
            <a:off x="3963338" y="1842510"/>
            <a:ext cx="2268537" cy="58532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Raleway" pitchFamily="2" charset="0"/>
              </a:rPr>
              <a:t>Head of Marketing &amp; </a:t>
            </a:r>
            <a:br>
              <a:rPr kumimoji="0" lang="en-GB" altLang="en-US" sz="1400" b="0" i="0" u="none" strike="noStrike" cap="none" normalizeH="0" baseline="0" dirty="0">
                <a:ln>
                  <a:noFill/>
                </a:ln>
                <a:solidFill>
                  <a:srgbClr val="000000"/>
                </a:solidFill>
                <a:effectLst/>
                <a:latin typeface="Raleway" pitchFamily="2" charset="0"/>
              </a:rPr>
            </a:br>
            <a:r>
              <a:rPr kumimoji="0" lang="en-GB" altLang="en-US" sz="1400" b="0" i="0" u="none" strike="noStrike" cap="none" normalizeH="0" baseline="0" dirty="0">
                <a:ln>
                  <a:noFill/>
                </a:ln>
                <a:solidFill>
                  <a:srgbClr val="000000"/>
                </a:solidFill>
                <a:effectLst/>
                <a:latin typeface="Raleway" pitchFamily="2" charset="0"/>
              </a:rPr>
              <a:t>Admissions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3">
            <a:extLst>
              <a:ext uri="{FF2B5EF4-FFF2-40B4-BE49-F238E27FC236}">
                <a16:creationId xmlns:a16="http://schemas.microsoft.com/office/drawing/2014/main" id="{A967831E-4660-4E63-A905-F174A4E1FC79}"/>
              </a:ext>
            </a:extLst>
          </p:cNvPr>
          <p:cNvSpPr txBox="1">
            <a:spLocks noChangeArrowheads="1"/>
          </p:cNvSpPr>
          <p:nvPr/>
        </p:nvSpPr>
        <p:spPr bwMode="auto">
          <a:xfrm>
            <a:off x="6893777" y="3087411"/>
            <a:ext cx="1387472"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4">
            <a:extLst>
              <a:ext uri="{FF2B5EF4-FFF2-40B4-BE49-F238E27FC236}">
                <a16:creationId xmlns:a16="http://schemas.microsoft.com/office/drawing/2014/main" id="{AA59D15B-0205-476B-903F-50F1AA96CE02}"/>
              </a:ext>
            </a:extLst>
          </p:cNvPr>
          <p:cNvSpPr txBox="1">
            <a:spLocks noChangeArrowheads="1"/>
          </p:cNvSpPr>
          <p:nvPr/>
        </p:nvSpPr>
        <p:spPr bwMode="auto">
          <a:xfrm>
            <a:off x="8070096" y="4194235"/>
            <a:ext cx="1387471"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Marketing &amp; </a:t>
            </a:r>
            <a:br>
              <a:rPr kumimoji="0" lang="en-GB" altLang="en-US" sz="1200" b="0" i="0" u="none" strike="noStrike" cap="none" normalizeH="0" baseline="0" dirty="0">
                <a:ln>
                  <a:noFill/>
                </a:ln>
                <a:solidFill>
                  <a:srgbClr val="000000"/>
                </a:solidFill>
                <a:effectLst/>
                <a:latin typeface="Raleway" pitchFamily="2" charset="0"/>
              </a:rPr>
            </a:br>
            <a:r>
              <a:rPr lang="en-GB" altLang="en-US" sz="1200" dirty="0">
                <a:solidFill>
                  <a:srgbClr val="000000"/>
                </a:solidFill>
                <a:latin typeface="Raleway" pitchFamily="2" charset="0"/>
              </a:rPr>
              <a:t>Communications</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5">
            <a:extLst>
              <a:ext uri="{FF2B5EF4-FFF2-40B4-BE49-F238E27FC236}">
                <a16:creationId xmlns:a16="http://schemas.microsoft.com/office/drawing/2014/main" id="{705781EB-F4AD-47AB-A1DA-AF353F12AAF1}"/>
              </a:ext>
            </a:extLst>
          </p:cNvPr>
          <p:cNvSpPr txBox="1">
            <a:spLocks noChangeArrowheads="1"/>
          </p:cNvSpPr>
          <p:nvPr/>
        </p:nvSpPr>
        <p:spPr bwMode="auto">
          <a:xfrm>
            <a:off x="6775780" y="4201131"/>
            <a:ext cx="1243013" cy="7070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Digital Marketing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38" name="AutoShape 6">
            <a:extLst>
              <a:ext uri="{FF2B5EF4-FFF2-40B4-BE49-F238E27FC236}">
                <a16:creationId xmlns:a16="http://schemas.microsoft.com/office/drawing/2014/main" id="{621C33DE-D203-4071-86F5-43CC708115FD}"/>
              </a:ext>
            </a:extLst>
          </p:cNvPr>
          <p:cNvCxnSpPr>
            <a:cxnSpLocks noChangeShapeType="1"/>
          </p:cNvCxnSpPr>
          <p:nvPr/>
        </p:nvCxnSpPr>
        <p:spPr bwMode="auto">
          <a:xfrm>
            <a:off x="7230268" y="3712685"/>
            <a:ext cx="0" cy="488446"/>
          </a:xfrm>
          <a:prstGeom prst="straightConnector1">
            <a:avLst/>
          </a:prstGeom>
          <a:ln>
            <a:headEnd/>
            <a:tailEnd/>
          </a:ln>
        </p:spPr>
        <p:style>
          <a:lnRef idx="1">
            <a:schemeClr val="dk1"/>
          </a:lnRef>
          <a:fillRef idx="0">
            <a:schemeClr val="dk1"/>
          </a:fillRef>
          <a:effectRef idx="0">
            <a:schemeClr val="dk1"/>
          </a:effectRef>
          <a:fontRef idx="minor">
            <a:schemeClr val="tx1"/>
          </a:fontRef>
        </p:style>
      </p:cxnSp>
      <p:cxnSp>
        <p:nvCxnSpPr>
          <p:cNvPr id="39" name="AutoShape 7">
            <a:extLst>
              <a:ext uri="{FF2B5EF4-FFF2-40B4-BE49-F238E27FC236}">
                <a16:creationId xmlns:a16="http://schemas.microsoft.com/office/drawing/2014/main" id="{D94EA9FE-2C7F-47F8-9E98-6D8412B200FC}"/>
              </a:ext>
            </a:extLst>
          </p:cNvPr>
          <p:cNvCxnSpPr>
            <a:cxnSpLocks noChangeShapeType="1"/>
          </p:cNvCxnSpPr>
          <p:nvPr/>
        </p:nvCxnSpPr>
        <p:spPr bwMode="auto">
          <a:xfrm>
            <a:off x="8176099" y="3705130"/>
            <a:ext cx="0" cy="489105"/>
          </a:xfrm>
          <a:prstGeom prst="straightConnector1">
            <a:avLst/>
          </a:prstGeom>
          <a:ln>
            <a:headEnd/>
            <a:tailEnd/>
          </a:ln>
        </p:spPr>
        <p:style>
          <a:lnRef idx="1">
            <a:schemeClr val="dk1"/>
          </a:lnRef>
          <a:fillRef idx="0">
            <a:schemeClr val="dk1"/>
          </a:fillRef>
          <a:effectRef idx="0">
            <a:schemeClr val="dk1"/>
          </a:effectRef>
          <a:fontRef idx="minor">
            <a:schemeClr val="tx1"/>
          </a:fontRef>
        </p:style>
      </p:cxnSp>
      <p:sp>
        <p:nvSpPr>
          <p:cNvPr id="40" name="Rectangle 8">
            <a:extLst>
              <a:ext uri="{FF2B5EF4-FFF2-40B4-BE49-F238E27FC236}">
                <a16:creationId xmlns:a16="http://schemas.microsoft.com/office/drawing/2014/main" id="{2C54C569-E4DE-477D-A324-5257EB04EFF5}"/>
              </a:ext>
            </a:extLst>
          </p:cNvPr>
          <p:cNvSpPr>
            <a:spLocks noChangeArrowheads="1"/>
          </p:cNvSpPr>
          <p:nvPr/>
        </p:nvSpPr>
        <p:spPr bwMode="auto">
          <a:xfrm>
            <a:off x="4037128" y="308741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Manager</a:t>
            </a:r>
            <a:br>
              <a:rPr kumimoji="0" lang="en-GB" altLang="en-US" sz="800" b="0" i="0" u="none"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10">
            <a:extLst>
              <a:ext uri="{FF2B5EF4-FFF2-40B4-BE49-F238E27FC236}">
                <a16:creationId xmlns:a16="http://schemas.microsoft.com/office/drawing/2014/main" id="{9C40DF29-69B4-40DB-B4C7-7DEECFDA7575}"/>
              </a:ext>
            </a:extLst>
          </p:cNvPr>
          <p:cNvSpPr>
            <a:spLocks noChangeArrowheads="1"/>
          </p:cNvSpPr>
          <p:nvPr/>
        </p:nvSpPr>
        <p:spPr bwMode="auto">
          <a:xfrm>
            <a:off x="3482297" y="4201183"/>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Membership &amp;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Admissions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11">
            <a:extLst>
              <a:ext uri="{FF2B5EF4-FFF2-40B4-BE49-F238E27FC236}">
                <a16:creationId xmlns:a16="http://schemas.microsoft.com/office/drawing/2014/main" id="{B25F1D20-D78F-4AEF-9CC6-55CB341BE2DA}"/>
              </a:ext>
            </a:extLst>
          </p:cNvPr>
          <p:cNvSpPr>
            <a:spLocks noChangeArrowheads="1"/>
          </p:cNvSpPr>
          <p:nvPr/>
        </p:nvSpPr>
        <p:spPr bwMode="auto">
          <a:xfrm>
            <a:off x="4958700" y="4201183"/>
            <a:ext cx="1273175"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Senior Sales </a:t>
            </a:r>
            <a:br>
              <a:rPr kumimoji="0" lang="en-GB" altLang="en-US" sz="1200" b="0" i="0" u="none" strike="noStrike" cap="none" normalizeH="0" baseline="0" dirty="0">
                <a:ln>
                  <a:noFill/>
                </a:ln>
                <a:solidFill>
                  <a:srgbClr val="000000"/>
                </a:solidFill>
                <a:effectLst/>
                <a:latin typeface="Raleway" pitchFamily="2" charset="0"/>
              </a:rPr>
            </a:br>
            <a:r>
              <a:rPr kumimoji="0" lang="en-GB" altLang="en-US" sz="1200" b="0" i="0" u="none" strike="noStrike" cap="none" normalizeH="0" baseline="0" dirty="0">
                <a:ln>
                  <a:noFill/>
                </a:ln>
                <a:solidFill>
                  <a:srgbClr val="000000"/>
                </a:solidFill>
                <a:effectLst/>
                <a:latin typeface="Raleway" pitchFamily="2" charset="0"/>
              </a:rPr>
              <a:t>Assistants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Sales Assistants</a:t>
            </a:r>
            <a:br>
              <a:rPr kumimoji="0" lang="en-GB" altLang="en-US" sz="1200" b="0" i="0" u="sng" strike="noStrike" cap="none" normalizeH="0" baseline="0" dirty="0">
                <a:ln>
                  <a:noFill/>
                </a:ln>
                <a:solidFill>
                  <a:srgbClr val="000000"/>
                </a:solidFill>
                <a:effectLst/>
                <a:latin typeface="Raleway" pitchFamily="2"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7DF95997-6EAE-4BD4-8C45-FD66F4A0B3AA}"/>
              </a:ext>
            </a:extLst>
          </p:cNvPr>
          <p:cNvCxnSpPr>
            <a:cxnSpLocks noChangeShapeType="1"/>
          </p:cNvCxnSpPr>
          <p:nvPr/>
        </p:nvCxnSpPr>
        <p:spPr bwMode="auto">
          <a:xfrm>
            <a:off x="4152762" y="3699815"/>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0" name="AutoShape 16">
            <a:extLst>
              <a:ext uri="{FF2B5EF4-FFF2-40B4-BE49-F238E27FC236}">
                <a16:creationId xmlns:a16="http://schemas.microsoft.com/office/drawing/2014/main" id="{282F6DB1-5C1C-4A37-BC15-F908710BF75D}"/>
              </a:ext>
            </a:extLst>
          </p:cNvPr>
          <p:cNvCxnSpPr>
            <a:cxnSpLocks noChangeShapeType="1"/>
          </p:cNvCxnSpPr>
          <p:nvPr/>
        </p:nvCxnSpPr>
        <p:spPr bwMode="auto">
          <a:xfrm>
            <a:off x="4664075"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4" name="AutoShape 17">
            <a:extLst>
              <a:ext uri="{FF2B5EF4-FFF2-40B4-BE49-F238E27FC236}">
                <a16:creationId xmlns:a16="http://schemas.microsoft.com/office/drawing/2014/main" id="{16D696BB-5FA7-4923-8947-D4C4CC842C31}"/>
              </a:ext>
            </a:extLst>
          </p:cNvPr>
          <p:cNvCxnSpPr>
            <a:cxnSpLocks noChangeShapeType="1"/>
          </p:cNvCxnSpPr>
          <p:nvPr/>
        </p:nvCxnSpPr>
        <p:spPr bwMode="auto">
          <a:xfrm>
            <a:off x="7515284"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45" name="AutoShape 18">
            <a:extLst>
              <a:ext uri="{FF2B5EF4-FFF2-40B4-BE49-F238E27FC236}">
                <a16:creationId xmlns:a16="http://schemas.microsoft.com/office/drawing/2014/main" id="{24303A25-0DCE-40C9-B682-409215A3FB95}"/>
              </a:ext>
            </a:extLst>
          </p:cNvPr>
          <p:cNvCxnSpPr>
            <a:cxnSpLocks noChangeShapeType="1"/>
          </p:cNvCxnSpPr>
          <p:nvPr/>
        </p:nvCxnSpPr>
        <p:spPr bwMode="auto">
          <a:xfrm>
            <a:off x="4975633" y="2441781"/>
            <a:ext cx="0" cy="27781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43" name="AutoShape 19">
            <a:extLst>
              <a:ext uri="{FF2B5EF4-FFF2-40B4-BE49-F238E27FC236}">
                <a16:creationId xmlns:a16="http://schemas.microsoft.com/office/drawing/2014/main" id="{CA1840FD-95EB-48A8-B09D-4F66BB41CBF0}"/>
              </a:ext>
            </a:extLst>
          </p:cNvPr>
          <p:cNvCxnSpPr>
            <a:cxnSpLocks noChangeShapeType="1"/>
          </p:cNvCxnSpPr>
          <p:nvPr/>
        </p:nvCxnSpPr>
        <p:spPr bwMode="auto">
          <a:xfrm>
            <a:off x="2097479" y="2719594"/>
            <a:ext cx="5427456" cy="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
        <p:nvSpPr>
          <p:cNvPr id="7" name="Rectangle 8">
            <a:extLst>
              <a:ext uri="{FF2B5EF4-FFF2-40B4-BE49-F238E27FC236}">
                <a16:creationId xmlns:a16="http://schemas.microsoft.com/office/drawing/2014/main" id="{49FA5310-79D0-0705-AD4B-7BEE7BFF0BF9}"/>
              </a:ext>
            </a:extLst>
          </p:cNvPr>
          <p:cNvSpPr>
            <a:spLocks noChangeArrowheads="1"/>
          </p:cNvSpPr>
          <p:nvPr/>
        </p:nvSpPr>
        <p:spPr bwMode="auto">
          <a:xfrm>
            <a:off x="1399610" y="3074541"/>
            <a:ext cx="1387475" cy="62527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Raleway" pitchFamily="2" charset="0"/>
              </a:rPr>
              <a:t>Audience Insight Lead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F2B259A3-C99D-EF39-1F7E-A894EAAA8012}"/>
              </a:ext>
            </a:extLst>
          </p:cNvPr>
          <p:cNvSpPr>
            <a:spLocks noChangeArrowheads="1"/>
          </p:cNvSpPr>
          <p:nvPr/>
        </p:nvSpPr>
        <p:spPr bwMode="auto">
          <a:xfrm>
            <a:off x="1563628" y="4193890"/>
            <a:ext cx="1109662" cy="70702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Raleway" pitchFamily="2" charset="0"/>
              </a:rPr>
              <a:t>Data &amp; Evaluation Coordinator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9" name="AutoShape 14">
            <a:extLst>
              <a:ext uri="{FF2B5EF4-FFF2-40B4-BE49-F238E27FC236}">
                <a16:creationId xmlns:a16="http://schemas.microsoft.com/office/drawing/2014/main" id="{E0D5A2F0-62A9-9235-CCF4-A9867AB6B006}"/>
              </a:ext>
            </a:extLst>
          </p:cNvPr>
          <p:cNvCxnSpPr>
            <a:cxnSpLocks noChangeShapeType="1"/>
          </p:cNvCxnSpPr>
          <p:nvPr/>
        </p:nvCxnSpPr>
        <p:spPr bwMode="auto">
          <a:xfrm>
            <a:off x="2097479" y="3700214"/>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0" name="AutoShape 16">
            <a:extLst>
              <a:ext uri="{FF2B5EF4-FFF2-40B4-BE49-F238E27FC236}">
                <a16:creationId xmlns:a16="http://schemas.microsoft.com/office/drawing/2014/main" id="{3CB4A9A7-8951-B562-EFFC-5EB28A4BD457}"/>
              </a:ext>
            </a:extLst>
          </p:cNvPr>
          <p:cNvCxnSpPr>
            <a:cxnSpLocks noChangeShapeType="1"/>
          </p:cNvCxnSpPr>
          <p:nvPr/>
        </p:nvCxnSpPr>
        <p:spPr bwMode="auto">
          <a:xfrm>
            <a:off x="2097479" y="2719594"/>
            <a:ext cx="0" cy="368300"/>
          </a:xfrm>
          <a:prstGeom prst="straightConnector1">
            <a:avLst/>
          </a:prstGeom>
          <a:ln>
            <a:headEnd/>
            <a:tailEnd/>
          </a:ln>
        </p:spPr>
        <p:style>
          <a:lnRef idx="2">
            <a:schemeClr val="dk1"/>
          </a:lnRef>
          <a:fillRef idx="1">
            <a:schemeClr val="lt1"/>
          </a:fillRef>
          <a:effectRef idx="0">
            <a:schemeClr val="dk1"/>
          </a:effectRef>
          <a:fontRef idx="minor">
            <a:schemeClr val="dk1"/>
          </a:fontRef>
        </p:style>
      </p:cxnSp>
      <p:cxnSp>
        <p:nvCxnSpPr>
          <p:cNvPr id="12" name="AutoShape 14">
            <a:extLst>
              <a:ext uri="{FF2B5EF4-FFF2-40B4-BE49-F238E27FC236}">
                <a16:creationId xmlns:a16="http://schemas.microsoft.com/office/drawing/2014/main" id="{89D96BB4-FBF0-0231-0FBD-2AD48938943B}"/>
              </a:ext>
            </a:extLst>
          </p:cNvPr>
          <p:cNvCxnSpPr>
            <a:cxnSpLocks noChangeShapeType="1"/>
          </p:cNvCxnSpPr>
          <p:nvPr/>
        </p:nvCxnSpPr>
        <p:spPr bwMode="auto">
          <a:xfrm>
            <a:off x="5202629" y="3713768"/>
            <a:ext cx="0" cy="487363"/>
          </a:xfrm>
          <a:prstGeom prst="straightConnector1">
            <a:avLst/>
          </a:prstGeom>
          <a:ln>
            <a:headEnd/>
            <a:tailEnd/>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5414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4CC247-9A7E-48AA-BAB3-C07553E61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613" y="-384"/>
            <a:ext cx="8180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object 3">
            <a:extLst>
              <a:ext uri="{FF2B5EF4-FFF2-40B4-BE49-F238E27FC236}">
                <a16:creationId xmlns:a16="http://schemas.microsoft.com/office/drawing/2014/main" id="{0CF37F2C-0396-4D5E-84F3-2F4D3DEB59AD}"/>
              </a:ext>
            </a:extLst>
          </p:cNvPr>
          <p:cNvSpPr/>
          <p:nvPr/>
        </p:nvSpPr>
        <p:spPr>
          <a:xfrm>
            <a:off x="-7875" y="0"/>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FCD800"/>
          </a:solidFill>
        </p:spPr>
        <p:txBody>
          <a:bodyPr wrap="square" lIns="0" tIns="0" rIns="0" bIns="0" rtlCol="0" anchor="ctr"/>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A69FA6DB-969E-38FD-5DD5-890A7B8A1CAA}"/>
              </a:ext>
            </a:extLst>
          </p:cNvPr>
          <p:cNvGrpSpPr/>
          <p:nvPr/>
        </p:nvGrpSpPr>
        <p:grpSpPr>
          <a:xfrm>
            <a:off x="10509642" y="507966"/>
            <a:ext cx="1173969" cy="366049"/>
            <a:chOff x="17330471" y="837672"/>
            <a:chExt cx="1935962" cy="603643"/>
          </a:xfrm>
        </p:grpSpPr>
        <p:sp>
          <p:nvSpPr>
            <p:cNvPr id="6" name="object 4">
              <a:extLst>
                <a:ext uri="{FF2B5EF4-FFF2-40B4-BE49-F238E27FC236}">
                  <a16:creationId xmlns:a16="http://schemas.microsoft.com/office/drawing/2014/main" id="{D61E0AFC-2750-1C8C-17CB-56F8A590B4A9}"/>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7" name="object 5">
              <a:extLst>
                <a:ext uri="{FF2B5EF4-FFF2-40B4-BE49-F238E27FC236}">
                  <a16:creationId xmlns:a16="http://schemas.microsoft.com/office/drawing/2014/main" id="{968514CD-6C74-851C-751E-671E3C916040}"/>
                </a:ext>
              </a:extLst>
            </p:cNvPr>
            <p:cNvPicPr/>
            <p:nvPr/>
          </p:nvPicPr>
          <p:blipFill>
            <a:blip r:embed="rId3" cstate="print"/>
            <a:stretch>
              <a:fillRect/>
            </a:stretch>
          </p:blipFill>
          <p:spPr>
            <a:xfrm>
              <a:off x="17923530" y="842548"/>
              <a:ext cx="247196" cy="252819"/>
            </a:xfrm>
            <a:prstGeom prst="rect">
              <a:avLst/>
            </a:prstGeom>
          </p:spPr>
        </p:pic>
        <p:pic>
          <p:nvPicPr>
            <p:cNvPr id="8" name="object 6">
              <a:extLst>
                <a:ext uri="{FF2B5EF4-FFF2-40B4-BE49-F238E27FC236}">
                  <a16:creationId xmlns:a16="http://schemas.microsoft.com/office/drawing/2014/main" id="{3A4B4CC8-E933-8028-936A-510C7DF0E341}"/>
                </a:ext>
              </a:extLst>
            </p:cNvPr>
            <p:cNvPicPr/>
            <p:nvPr/>
          </p:nvPicPr>
          <p:blipFill>
            <a:blip r:embed="rId4" cstate="print"/>
            <a:stretch>
              <a:fillRect/>
            </a:stretch>
          </p:blipFill>
          <p:spPr>
            <a:xfrm>
              <a:off x="18241244" y="842542"/>
              <a:ext cx="188685" cy="252829"/>
            </a:xfrm>
            <a:prstGeom prst="rect">
              <a:avLst/>
            </a:prstGeom>
          </p:spPr>
        </p:pic>
        <p:sp>
          <p:nvSpPr>
            <p:cNvPr id="9" name="object 7">
              <a:extLst>
                <a:ext uri="{FF2B5EF4-FFF2-40B4-BE49-F238E27FC236}">
                  <a16:creationId xmlns:a16="http://schemas.microsoft.com/office/drawing/2014/main" id="{4870E115-5977-9E94-B3B6-1B503C587DE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8">
              <a:extLst>
                <a:ext uri="{FF2B5EF4-FFF2-40B4-BE49-F238E27FC236}">
                  <a16:creationId xmlns:a16="http://schemas.microsoft.com/office/drawing/2014/main" id="{9FE5AAC1-21A8-7009-C16A-E69F009C2DB5}"/>
                </a:ext>
              </a:extLst>
            </p:cNvPr>
            <p:cNvPicPr/>
            <p:nvPr/>
          </p:nvPicPr>
          <p:blipFill>
            <a:blip r:embed="rId5" cstate="print"/>
            <a:stretch>
              <a:fillRect/>
            </a:stretch>
          </p:blipFill>
          <p:spPr>
            <a:xfrm>
              <a:off x="19044367" y="842548"/>
              <a:ext cx="222066" cy="252819"/>
            </a:xfrm>
            <a:prstGeom prst="rect">
              <a:avLst/>
            </a:prstGeom>
          </p:spPr>
        </p:pic>
        <p:pic>
          <p:nvPicPr>
            <p:cNvPr id="11" name="object 9">
              <a:extLst>
                <a:ext uri="{FF2B5EF4-FFF2-40B4-BE49-F238E27FC236}">
                  <a16:creationId xmlns:a16="http://schemas.microsoft.com/office/drawing/2014/main" id="{217B28C2-3BCA-4A0E-0000-5ADB272D6086}"/>
                </a:ext>
              </a:extLst>
            </p:cNvPr>
            <p:cNvPicPr/>
            <p:nvPr/>
          </p:nvPicPr>
          <p:blipFill>
            <a:blip r:embed="rId6" cstate="print"/>
            <a:stretch>
              <a:fillRect/>
            </a:stretch>
          </p:blipFill>
          <p:spPr>
            <a:xfrm>
              <a:off x="17524787" y="1188492"/>
              <a:ext cx="242694" cy="252819"/>
            </a:xfrm>
            <a:prstGeom prst="rect">
              <a:avLst/>
            </a:prstGeom>
          </p:spPr>
        </p:pic>
        <p:sp>
          <p:nvSpPr>
            <p:cNvPr id="12" name="object 10">
              <a:extLst>
                <a:ext uri="{FF2B5EF4-FFF2-40B4-BE49-F238E27FC236}">
                  <a16:creationId xmlns:a16="http://schemas.microsoft.com/office/drawing/2014/main" id="{59C15F9A-FEC4-B7D8-F940-45ACEC0C1D97}"/>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11">
              <a:extLst>
                <a:ext uri="{FF2B5EF4-FFF2-40B4-BE49-F238E27FC236}">
                  <a16:creationId xmlns:a16="http://schemas.microsoft.com/office/drawing/2014/main" id="{D68F60AD-F0E7-0F0C-90A3-425A2393A2E4}"/>
                </a:ext>
              </a:extLst>
            </p:cNvPr>
            <p:cNvPicPr/>
            <p:nvPr/>
          </p:nvPicPr>
          <p:blipFill>
            <a:blip r:embed="rId7" cstate="print"/>
            <a:stretch>
              <a:fillRect/>
            </a:stretch>
          </p:blipFill>
          <p:spPr>
            <a:xfrm>
              <a:off x="18072828" y="1188490"/>
              <a:ext cx="205930" cy="252819"/>
            </a:xfrm>
            <a:prstGeom prst="rect">
              <a:avLst/>
            </a:prstGeom>
          </p:spPr>
        </p:pic>
        <p:pic>
          <p:nvPicPr>
            <p:cNvPr id="14" name="object 12">
              <a:extLst>
                <a:ext uri="{FF2B5EF4-FFF2-40B4-BE49-F238E27FC236}">
                  <a16:creationId xmlns:a16="http://schemas.microsoft.com/office/drawing/2014/main" id="{9848470F-52D1-675F-4BB0-F71CFA998952}"/>
                </a:ext>
              </a:extLst>
            </p:cNvPr>
            <p:cNvPicPr/>
            <p:nvPr/>
          </p:nvPicPr>
          <p:blipFill>
            <a:blip r:embed="rId5" cstate="print"/>
            <a:stretch>
              <a:fillRect/>
            </a:stretch>
          </p:blipFill>
          <p:spPr>
            <a:xfrm>
              <a:off x="18338404" y="1188490"/>
              <a:ext cx="222066" cy="252819"/>
            </a:xfrm>
            <a:prstGeom prst="rect">
              <a:avLst/>
            </a:prstGeom>
          </p:spPr>
        </p:pic>
        <p:sp>
          <p:nvSpPr>
            <p:cNvPr id="15" name="object 13">
              <a:extLst>
                <a:ext uri="{FF2B5EF4-FFF2-40B4-BE49-F238E27FC236}">
                  <a16:creationId xmlns:a16="http://schemas.microsoft.com/office/drawing/2014/main" id="{34C6481C-0128-6AEA-EF1B-086E6A27CB4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4">
              <a:extLst>
                <a:ext uri="{FF2B5EF4-FFF2-40B4-BE49-F238E27FC236}">
                  <a16:creationId xmlns:a16="http://schemas.microsoft.com/office/drawing/2014/main" id="{20BFF82B-9579-F3EC-0631-90DD14A53672}"/>
                </a:ext>
              </a:extLst>
            </p:cNvPr>
            <p:cNvPicPr/>
            <p:nvPr/>
          </p:nvPicPr>
          <p:blipFill>
            <a:blip r:embed="rId8" cstate="print"/>
            <a:stretch>
              <a:fillRect/>
            </a:stretch>
          </p:blipFill>
          <p:spPr>
            <a:xfrm>
              <a:off x="18852685" y="1188490"/>
              <a:ext cx="241940" cy="252819"/>
            </a:xfrm>
            <a:prstGeom prst="rect">
              <a:avLst/>
            </a:prstGeom>
          </p:spPr>
        </p:pic>
      </p:grpSp>
      <p:sp>
        <p:nvSpPr>
          <p:cNvPr id="18" name="object 19">
            <a:hlinkClick r:id="rId9"/>
            <a:extLst>
              <a:ext uri="{FF2B5EF4-FFF2-40B4-BE49-F238E27FC236}">
                <a16:creationId xmlns:a16="http://schemas.microsoft.com/office/drawing/2014/main" id="{E9CDB29B-AD36-244D-9148-A5F754C8A17F}"/>
              </a:ext>
            </a:extLst>
          </p:cNvPr>
          <p:cNvSpPr txBox="1"/>
          <p:nvPr/>
        </p:nvSpPr>
        <p:spPr>
          <a:xfrm>
            <a:off x="526728" y="6469233"/>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EDEE448-F79C-4653-A5A5-E3829AD2023D}"/>
              </a:ext>
            </a:extLst>
          </p:cNvPr>
          <p:cNvSpPr txBox="1"/>
          <p:nvPr/>
        </p:nvSpPr>
        <p:spPr>
          <a:xfrm>
            <a:off x="432913" y="399431"/>
            <a:ext cx="5587611" cy="5500224"/>
          </a:xfrm>
          <a:prstGeom prst="rect">
            <a:avLst/>
          </a:prstGeom>
          <a:noFill/>
        </p:spPr>
        <p:txBody>
          <a:bodyPr wrap="square" rtlCol="0">
            <a:spAutoFit/>
          </a:bodyPr>
          <a:lstStyle/>
          <a:p>
            <a:r>
              <a:rPr lang="en-GB" sz="1400" b="1" dirty="0">
                <a:latin typeface="Raleway" pitchFamily="2" charset="0"/>
              </a:rPr>
              <a:t>Additional Details</a:t>
            </a:r>
          </a:p>
          <a:p>
            <a:endParaRPr lang="en-GB" sz="1400" dirty="0">
              <a:latin typeface="Raleway" pitchFamily="2" charset="0"/>
            </a:endParaRPr>
          </a:p>
          <a:p>
            <a:r>
              <a:rPr lang="en-GB" sz="1400" dirty="0">
                <a:latin typeface="Raleway" pitchFamily="2" charset="0"/>
              </a:rPr>
              <a:t>Location		Compton Verney, CV35 9HZ</a:t>
            </a:r>
          </a:p>
          <a:p>
            <a:r>
              <a:rPr lang="en-GB" sz="1400" dirty="0">
                <a:latin typeface="Raleway" pitchFamily="2" charset="0"/>
              </a:rPr>
              <a:t>Salary		£35,000</a:t>
            </a:r>
          </a:p>
          <a:p>
            <a:r>
              <a:rPr lang="en-GB" sz="1400" dirty="0">
                <a:latin typeface="Raleway" pitchFamily="2" charset="0"/>
              </a:rPr>
              <a:t>Reports to		Head of Marketing and Admissions</a:t>
            </a:r>
          </a:p>
          <a:p>
            <a:r>
              <a:rPr lang="en-GB" sz="1400" dirty="0">
                <a:latin typeface="Raleway" pitchFamily="2" charset="0"/>
              </a:rPr>
              <a:t>Term		Fixed-term, 3 years</a:t>
            </a:r>
          </a:p>
          <a:p>
            <a:r>
              <a:rPr lang="en-GB" sz="1400" dirty="0">
                <a:latin typeface="Raleway" pitchFamily="2" charset="0"/>
              </a:rPr>
              <a:t>Starting date	January 2025</a:t>
            </a:r>
          </a:p>
          <a:p>
            <a:r>
              <a:rPr lang="en-GB" sz="1400" dirty="0">
                <a:latin typeface="Raleway" pitchFamily="2" charset="0"/>
              </a:rPr>
              <a:t>Hours		37.5 hours per week</a:t>
            </a:r>
          </a:p>
          <a:p>
            <a:endParaRPr lang="en-GB" sz="1400" dirty="0">
              <a:latin typeface="Raleway" pitchFamily="2" charset="0"/>
            </a:endParaRPr>
          </a:p>
          <a:p>
            <a:r>
              <a:rPr lang="en-GB" sz="1400" b="1" dirty="0">
                <a:latin typeface="Raleway" pitchFamily="2" charset="0"/>
              </a:rPr>
              <a:t>Compton Verney Benefits</a:t>
            </a:r>
          </a:p>
          <a:p>
            <a:endParaRPr lang="en-GB" sz="1400" dirty="0">
              <a:latin typeface="Raleway" pitchFamily="2" charset="0"/>
            </a:endParaRPr>
          </a:p>
          <a:p>
            <a:pPr marL="342900" lvl="0" indent="-342900">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Pension</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scheme</a:t>
            </a:r>
            <a:r>
              <a:rPr lang="en-GB" sz="1400" spc="-7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of</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up</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6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6%</a:t>
            </a:r>
            <a:r>
              <a:rPr lang="en-GB" sz="1400" spc="-7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basic</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salary</a:t>
            </a:r>
          </a:p>
          <a:p>
            <a:pPr marL="342900" lvl="0" indent="-342900">
              <a:spcBef>
                <a:spcPts val="2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Staff Membership and discount</a:t>
            </a:r>
          </a:p>
          <a:p>
            <a:pPr marL="342900" marR="704850" lvl="0" indent="-342900">
              <a:lnSpc>
                <a:spcPct val="101000"/>
              </a:lnSpc>
              <a:spcBef>
                <a:spcPts val="50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Charity</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workers</a:t>
            </a:r>
            <a:r>
              <a:rPr lang="en-GB" sz="1400" spc="-10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discounts</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i.e.</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gym</a:t>
            </a:r>
            <a:r>
              <a:rPr lang="en-GB" sz="1400" spc="-11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memberships,</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shopping</a:t>
            </a:r>
            <a:r>
              <a:rPr lang="en-GB" sz="1400" spc="-11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discount</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codes, insurance</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discounts</a:t>
            </a:r>
          </a:p>
          <a:p>
            <a:pPr marL="342900" lvl="0" indent="-342900">
              <a:lnSpc>
                <a:spcPts val="1370"/>
              </a:lnSpc>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Holiday</a:t>
            </a:r>
            <a:r>
              <a:rPr lang="en-GB" sz="1400" spc="-9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allowance</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up</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28</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days</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relating</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8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length</a:t>
            </a:r>
            <a:r>
              <a:rPr lang="en-GB" sz="1400" spc="-7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of</a:t>
            </a:r>
            <a:r>
              <a:rPr lang="en-GB" sz="1400" spc="-8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service</a:t>
            </a:r>
          </a:p>
          <a:p>
            <a:pPr marL="342900" lvl="0" indent="-342900">
              <a:spcBef>
                <a:spcPts val="1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Flexible working whenever</a:t>
            </a:r>
            <a:r>
              <a:rPr lang="en-GB" sz="1400" spc="-22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possible</a:t>
            </a:r>
          </a:p>
          <a:p>
            <a:pPr marL="342900" lvl="0" indent="-342900">
              <a:spcBef>
                <a:spcPts val="2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Access</a:t>
            </a:r>
            <a:r>
              <a:rPr lang="en-GB" sz="1400" spc="-6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a:t>
            </a:r>
            <a:r>
              <a:rPr lang="en-GB" sz="1400" spc="-5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wellbeing</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portal,</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App</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and</a:t>
            </a:r>
            <a:r>
              <a:rPr lang="en-GB" sz="1400" spc="-6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Employee</a:t>
            </a:r>
            <a:r>
              <a:rPr lang="en-GB" sz="1400" spc="-3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assistance</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programme</a:t>
            </a:r>
            <a:r>
              <a:rPr lang="en-GB" sz="1400" spc="-6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(EAP)</a:t>
            </a:r>
          </a:p>
          <a:p>
            <a:pPr marL="342900" lvl="0" indent="-342900">
              <a:spcBef>
                <a:spcPts val="1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Free</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parking</a:t>
            </a:r>
          </a:p>
          <a:p>
            <a:pPr marL="342900" lvl="0" indent="-342900">
              <a:spcBef>
                <a:spcPts val="2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Eyecare</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Vouchers</a:t>
            </a:r>
          </a:p>
          <a:p>
            <a:pPr marL="342900" lvl="0" indent="-342900">
              <a:spcBef>
                <a:spcPts val="15"/>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Life</a:t>
            </a:r>
            <a:r>
              <a:rPr lang="en-GB" sz="1400" spc="-7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Assurance</a:t>
            </a:r>
          </a:p>
          <a:p>
            <a:pPr marL="342900" lvl="0" indent="-342900">
              <a:spcBef>
                <a:spcPts val="1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Signed</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up</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to</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More</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than</a:t>
            </a:r>
            <a:r>
              <a:rPr lang="en-GB" sz="1400" spc="-95"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a</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Moment</a:t>
            </a:r>
            <a:r>
              <a:rPr lang="en-GB" sz="1400" spc="-100" dirty="0">
                <a:effectLst/>
                <a:latin typeface="Raleway" pitchFamily="2" charset="0"/>
                <a:ea typeface="Calibri" panose="020F0502020204030204" pitchFamily="34" charset="0"/>
              </a:rPr>
              <a:t> </a:t>
            </a:r>
            <a:r>
              <a:rPr lang="en-GB" sz="1400" dirty="0">
                <a:effectLst/>
                <a:latin typeface="Raleway" pitchFamily="2" charset="0"/>
                <a:ea typeface="Calibri" panose="020F0502020204030204" pitchFamily="34" charset="0"/>
              </a:rPr>
              <a:t>Pledge</a:t>
            </a:r>
          </a:p>
          <a:p>
            <a:pPr marL="342900" lvl="0" indent="-342900">
              <a:spcBef>
                <a:spcPts val="20"/>
              </a:spcBef>
              <a:spcAft>
                <a:spcPts val="0"/>
              </a:spcAft>
              <a:buFont typeface="Symbol" panose="05050102010706020507" pitchFamily="18" charset="2"/>
              <a:buChar char=""/>
              <a:tabLst>
                <a:tab pos="719455" algn="l"/>
                <a:tab pos="720725" algn="l"/>
              </a:tabLst>
            </a:pPr>
            <a:r>
              <a:rPr lang="en-GB" sz="1400" dirty="0">
                <a:effectLst/>
                <a:latin typeface="Raleway" pitchFamily="2" charset="0"/>
                <a:ea typeface="Calibri" panose="020F0502020204030204" pitchFamily="34" charset="0"/>
              </a:rPr>
              <a:t>Training and development opportunities</a:t>
            </a:r>
            <a:endParaRPr lang="en-GB" sz="1400" dirty="0">
              <a:latin typeface="Raleway" pitchFamily="2" charset="0"/>
            </a:endParaRPr>
          </a:p>
          <a:p>
            <a:endParaRPr lang="en-GB" sz="1330" dirty="0">
              <a:latin typeface="Raleway" pitchFamily="2" charset="0"/>
            </a:endParaRPr>
          </a:p>
        </p:txBody>
      </p:sp>
    </p:spTree>
    <p:extLst>
      <p:ext uri="{BB962C8B-B14F-4D97-AF65-F5344CB8AC3E}">
        <p14:creationId xmlns:p14="http://schemas.microsoft.com/office/powerpoint/2010/main" val="169975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AAF0E2-CD72-4AAC-B822-6A845B336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783" y="0"/>
            <a:ext cx="7150217" cy="6858000"/>
          </a:xfrm>
          <a:prstGeom prst="rect">
            <a:avLst/>
          </a:prstGeom>
        </p:spPr>
      </p:pic>
      <p:sp>
        <p:nvSpPr>
          <p:cNvPr id="2" name="object 3">
            <a:extLst>
              <a:ext uri="{FF2B5EF4-FFF2-40B4-BE49-F238E27FC236}">
                <a16:creationId xmlns:a16="http://schemas.microsoft.com/office/drawing/2014/main" id="{C8CDA155-639E-B961-A619-18D4177A7C6C}"/>
              </a:ext>
            </a:extLst>
          </p:cNvPr>
          <p:cNvSpPr/>
          <p:nvPr/>
        </p:nvSpPr>
        <p:spPr>
          <a:xfrm>
            <a:off x="0" y="386"/>
            <a:ext cx="8801805" cy="6857615"/>
          </a:xfrm>
          <a:custGeom>
            <a:avLst/>
            <a:gdLst/>
            <a:ahLst/>
            <a:cxnLst/>
            <a:rect l="l" t="t" r="r" b="b"/>
            <a:pathLst>
              <a:path w="14514830" h="11308715">
                <a:moveTo>
                  <a:pt x="14455476" y="0"/>
                </a:moveTo>
                <a:lnTo>
                  <a:pt x="0" y="0"/>
                </a:lnTo>
                <a:lnTo>
                  <a:pt x="0" y="11308556"/>
                </a:lnTo>
                <a:lnTo>
                  <a:pt x="14514416" y="11308556"/>
                </a:lnTo>
                <a:lnTo>
                  <a:pt x="9601707" y="5620163"/>
                </a:lnTo>
                <a:lnTo>
                  <a:pt x="14455476" y="0"/>
                </a:lnTo>
                <a:close/>
              </a:path>
            </a:pathLst>
          </a:custGeom>
          <a:solidFill>
            <a:srgbClr val="6FC1BE"/>
          </a:solidFill>
        </p:spPr>
        <p:txBody>
          <a:bodyPr wrap="square" lIns="0" tIns="0" rIns="0" bIns="0" rtlCol="0"/>
          <a:lstStyle/>
          <a:p>
            <a:endParaRPr sz="2400" dirty="0">
              <a:latin typeface="Arial" panose="020B0604020202020204" pitchFamily="34" charset="0"/>
            </a:endParaRPr>
          </a:p>
        </p:txBody>
      </p:sp>
      <p:grpSp>
        <p:nvGrpSpPr>
          <p:cNvPr id="3" name="Group 2">
            <a:extLst>
              <a:ext uri="{FF2B5EF4-FFF2-40B4-BE49-F238E27FC236}">
                <a16:creationId xmlns:a16="http://schemas.microsoft.com/office/drawing/2014/main" id="{35B824AF-8A46-B1FF-F429-A254E47B3EC8}"/>
              </a:ext>
            </a:extLst>
          </p:cNvPr>
          <p:cNvGrpSpPr/>
          <p:nvPr/>
        </p:nvGrpSpPr>
        <p:grpSpPr>
          <a:xfrm>
            <a:off x="10509642" y="507966"/>
            <a:ext cx="1173969" cy="366049"/>
            <a:chOff x="17330471" y="837672"/>
            <a:chExt cx="1935962" cy="603643"/>
          </a:xfrm>
        </p:grpSpPr>
        <p:sp>
          <p:nvSpPr>
            <p:cNvPr id="21" name="object 4">
              <a:extLst>
                <a:ext uri="{FF2B5EF4-FFF2-40B4-BE49-F238E27FC236}">
                  <a16:creationId xmlns:a16="http://schemas.microsoft.com/office/drawing/2014/main" id="{02276CF5-5B9F-744B-FEC5-8CE08E41422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2" name="object 5">
              <a:extLst>
                <a:ext uri="{FF2B5EF4-FFF2-40B4-BE49-F238E27FC236}">
                  <a16:creationId xmlns:a16="http://schemas.microsoft.com/office/drawing/2014/main" id="{547F9394-5C41-18AE-A3FD-3E90FC875761}"/>
                </a:ext>
              </a:extLst>
            </p:cNvPr>
            <p:cNvPicPr/>
            <p:nvPr/>
          </p:nvPicPr>
          <p:blipFill>
            <a:blip r:embed="rId3" cstate="print"/>
            <a:stretch>
              <a:fillRect/>
            </a:stretch>
          </p:blipFill>
          <p:spPr>
            <a:xfrm>
              <a:off x="17923530" y="842548"/>
              <a:ext cx="247196" cy="252819"/>
            </a:xfrm>
            <a:prstGeom prst="rect">
              <a:avLst/>
            </a:prstGeom>
          </p:spPr>
        </p:pic>
        <p:pic>
          <p:nvPicPr>
            <p:cNvPr id="23" name="object 6">
              <a:extLst>
                <a:ext uri="{FF2B5EF4-FFF2-40B4-BE49-F238E27FC236}">
                  <a16:creationId xmlns:a16="http://schemas.microsoft.com/office/drawing/2014/main" id="{AFDC84F7-2B2E-EB92-A57C-0CE0B5868643}"/>
                </a:ext>
              </a:extLst>
            </p:cNvPr>
            <p:cNvPicPr/>
            <p:nvPr/>
          </p:nvPicPr>
          <p:blipFill>
            <a:blip r:embed="rId4" cstate="print"/>
            <a:stretch>
              <a:fillRect/>
            </a:stretch>
          </p:blipFill>
          <p:spPr>
            <a:xfrm>
              <a:off x="18241244" y="842542"/>
              <a:ext cx="188685" cy="252829"/>
            </a:xfrm>
            <a:prstGeom prst="rect">
              <a:avLst/>
            </a:prstGeom>
          </p:spPr>
        </p:pic>
        <p:sp>
          <p:nvSpPr>
            <p:cNvPr id="24" name="object 7">
              <a:extLst>
                <a:ext uri="{FF2B5EF4-FFF2-40B4-BE49-F238E27FC236}">
                  <a16:creationId xmlns:a16="http://schemas.microsoft.com/office/drawing/2014/main" id="{A54AA88E-AAD9-6607-C653-827B41519175}"/>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5" name="object 8">
              <a:extLst>
                <a:ext uri="{FF2B5EF4-FFF2-40B4-BE49-F238E27FC236}">
                  <a16:creationId xmlns:a16="http://schemas.microsoft.com/office/drawing/2014/main" id="{D8B106A7-C6F4-53B4-3A4E-DB61EF9ED686}"/>
                </a:ext>
              </a:extLst>
            </p:cNvPr>
            <p:cNvPicPr/>
            <p:nvPr/>
          </p:nvPicPr>
          <p:blipFill>
            <a:blip r:embed="rId5" cstate="print"/>
            <a:stretch>
              <a:fillRect/>
            </a:stretch>
          </p:blipFill>
          <p:spPr>
            <a:xfrm>
              <a:off x="19044367" y="842548"/>
              <a:ext cx="222066" cy="252819"/>
            </a:xfrm>
            <a:prstGeom prst="rect">
              <a:avLst/>
            </a:prstGeom>
          </p:spPr>
        </p:pic>
        <p:pic>
          <p:nvPicPr>
            <p:cNvPr id="26" name="object 9">
              <a:extLst>
                <a:ext uri="{FF2B5EF4-FFF2-40B4-BE49-F238E27FC236}">
                  <a16:creationId xmlns:a16="http://schemas.microsoft.com/office/drawing/2014/main" id="{51DDE4F0-B58C-6216-E069-5043A791D422}"/>
                </a:ext>
              </a:extLst>
            </p:cNvPr>
            <p:cNvPicPr/>
            <p:nvPr/>
          </p:nvPicPr>
          <p:blipFill>
            <a:blip r:embed="rId6" cstate="print"/>
            <a:stretch>
              <a:fillRect/>
            </a:stretch>
          </p:blipFill>
          <p:spPr>
            <a:xfrm>
              <a:off x="17524787" y="1188492"/>
              <a:ext cx="242694" cy="252819"/>
            </a:xfrm>
            <a:prstGeom prst="rect">
              <a:avLst/>
            </a:prstGeom>
          </p:spPr>
        </p:pic>
        <p:sp>
          <p:nvSpPr>
            <p:cNvPr id="27" name="object 10">
              <a:extLst>
                <a:ext uri="{FF2B5EF4-FFF2-40B4-BE49-F238E27FC236}">
                  <a16:creationId xmlns:a16="http://schemas.microsoft.com/office/drawing/2014/main" id="{3592355E-B526-1A08-E411-E46FA6F6F052}"/>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28" name="object 11">
              <a:extLst>
                <a:ext uri="{FF2B5EF4-FFF2-40B4-BE49-F238E27FC236}">
                  <a16:creationId xmlns:a16="http://schemas.microsoft.com/office/drawing/2014/main" id="{797A8155-4C3E-BD79-DA54-51CE757EF2D8}"/>
                </a:ext>
              </a:extLst>
            </p:cNvPr>
            <p:cNvPicPr/>
            <p:nvPr/>
          </p:nvPicPr>
          <p:blipFill>
            <a:blip r:embed="rId7" cstate="print"/>
            <a:stretch>
              <a:fillRect/>
            </a:stretch>
          </p:blipFill>
          <p:spPr>
            <a:xfrm>
              <a:off x="18072828" y="1188490"/>
              <a:ext cx="205930" cy="252819"/>
            </a:xfrm>
            <a:prstGeom prst="rect">
              <a:avLst/>
            </a:prstGeom>
          </p:spPr>
        </p:pic>
        <p:pic>
          <p:nvPicPr>
            <p:cNvPr id="29" name="object 12">
              <a:extLst>
                <a:ext uri="{FF2B5EF4-FFF2-40B4-BE49-F238E27FC236}">
                  <a16:creationId xmlns:a16="http://schemas.microsoft.com/office/drawing/2014/main" id="{23EE79D8-73BA-5E34-267D-597C99CFF512}"/>
                </a:ext>
              </a:extLst>
            </p:cNvPr>
            <p:cNvPicPr/>
            <p:nvPr/>
          </p:nvPicPr>
          <p:blipFill>
            <a:blip r:embed="rId5" cstate="print"/>
            <a:stretch>
              <a:fillRect/>
            </a:stretch>
          </p:blipFill>
          <p:spPr>
            <a:xfrm>
              <a:off x="18338404" y="1188490"/>
              <a:ext cx="222066" cy="252819"/>
            </a:xfrm>
            <a:prstGeom prst="rect">
              <a:avLst/>
            </a:prstGeom>
          </p:spPr>
        </p:pic>
        <p:sp>
          <p:nvSpPr>
            <p:cNvPr id="30" name="object 13">
              <a:extLst>
                <a:ext uri="{FF2B5EF4-FFF2-40B4-BE49-F238E27FC236}">
                  <a16:creationId xmlns:a16="http://schemas.microsoft.com/office/drawing/2014/main" id="{E844B511-FD06-34A1-329C-C67C32CBA87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31" name="object 14">
              <a:extLst>
                <a:ext uri="{FF2B5EF4-FFF2-40B4-BE49-F238E27FC236}">
                  <a16:creationId xmlns:a16="http://schemas.microsoft.com/office/drawing/2014/main" id="{DBD9F893-66CA-4FA0-45C1-A3A60D9FAC59}"/>
                </a:ext>
              </a:extLst>
            </p:cNvPr>
            <p:cNvPicPr/>
            <p:nvPr/>
          </p:nvPicPr>
          <p:blipFill>
            <a:blip r:embed="rId8" cstate="print"/>
            <a:stretch>
              <a:fillRect/>
            </a:stretch>
          </p:blipFill>
          <p:spPr>
            <a:xfrm>
              <a:off x="18852685" y="1188490"/>
              <a:ext cx="241940" cy="252819"/>
            </a:xfrm>
            <a:prstGeom prst="rect">
              <a:avLst/>
            </a:prstGeom>
          </p:spPr>
        </p:pic>
      </p:grpSp>
      <p:sp>
        <p:nvSpPr>
          <p:cNvPr id="33" name="object 19">
            <a:hlinkClick r:id="rId9"/>
            <a:extLst>
              <a:ext uri="{FF2B5EF4-FFF2-40B4-BE49-F238E27FC236}">
                <a16:creationId xmlns:a16="http://schemas.microsoft.com/office/drawing/2014/main" id="{D5322092-E25A-455A-F83B-4248D6D2415B}"/>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5C60E6-D65C-4839-A449-47CFDEC0A06C}"/>
              </a:ext>
            </a:extLst>
          </p:cNvPr>
          <p:cNvSpPr txBox="1"/>
          <p:nvPr/>
        </p:nvSpPr>
        <p:spPr>
          <a:xfrm>
            <a:off x="786675" y="664232"/>
            <a:ext cx="5094008" cy="4841325"/>
          </a:xfrm>
          <a:prstGeom prst="rect">
            <a:avLst/>
          </a:prstGeom>
          <a:noFill/>
        </p:spPr>
        <p:txBody>
          <a:bodyPr wrap="square" rtlCol="0">
            <a:spAutoFit/>
          </a:bodyPr>
          <a:lstStyle/>
          <a:p>
            <a:r>
              <a:rPr lang="en-GB" sz="2130" b="1" dirty="0">
                <a:latin typeface="Raleway" pitchFamily="2" charset="0"/>
              </a:rPr>
              <a:t>How to Apply</a:t>
            </a:r>
          </a:p>
          <a:p>
            <a:endParaRPr lang="en-GB" sz="1330" b="1" dirty="0">
              <a:latin typeface="Raleway" pitchFamily="2" charset="0"/>
            </a:endParaRPr>
          </a:p>
          <a:p>
            <a:r>
              <a:rPr lang="en-US" sz="1330" dirty="0">
                <a:latin typeface="Raleway" pitchFamily="2" charset="0"/>
              </a:rPr>
              <a:t>Please complete the attached application form along with your CV and a covering letter/video application expressing why you are suitable for the role, referencing the job description and person specification to us via: </a:t>
            </a:r>
            <a:endParaRPr lang="en-US" sz="1330" dirty="0">
              <a:highlight>
                <a:srgbClr val="FFFF00"/>
              </a:highlight>
              <a:latin typeface="Raleway" pitchFamily="2" charset="0"/>
            </a:endParaRPr>
          </a:p>
          <a:p>
            <a:endParaRPr lang="en-US" sz="1330" dirty="0">
              <a:highlight>
                <a:srgbClr val="FFFF00"/>
              </a:highlight>
              <a:latin typeface="Raleway" pitchFamily="2" charset="0"/>
            </a:endParaRPr>
          </a:p>
          <a:p>
            <a:r>
              <a:rPr lang="en-US" sz="1330" dirty="0">
                <a:latin typeface="Raleway" pitchFamily="2" charset="0"/>
                <a:hlinkClick r:id="rId10"/>
              </a:rPr>
              <a:t>https://recruitment.evalu-8.com/public/recruitment_post?id=MTloK0xrTkZPWUh5cy9PSkowQmYrdz09&amp;org_id=T0VZYUsyNDhaak41cnM4UjYxa3prdz09</a:t>
            </a:r>
            <a:endParaRPr lang="en-US" sz="1330" dirty="0">
              <a:latin typeface="Raleway" pitchFamily="2" charset="0"/>
            </a:endParaRPr>
          </a:p>
          <a:p>
            <a:endParaRPr lang="en-US" sz="1330" dirty="0">
              <a:latin typeface="Raleway" pitchFamily="2" charset="0"/>
            </a:endParaRPr>
          </a:p>
          <a:p>
            <a:r>
              <a:rPr lang="en-US" sz="1330" dirty="0">
                <a:latin typeface="Raleway" pitchFamily="2" charset="0"/>
              </a:rPr>
              <a:t>If you have any questions or need any additional support with your application, please contact </a:t>
            </a:r>
            <a:r>
              <a:rPr lang="en-US" sz="1330" dirty="0">
                <a:latin typeface="Raleway" pitchFamily="2" charset="0"/>
                <a:hlinkClick r:id="rId11"/>
              </a:rPr>
              <a:t>comptonverneyhr@comptonverney.org.uk</a:t>
            </a:r>
            <a:r>
              <a:rPr lang="en-US" sz="1330" dirty="0">
                <a:latin typeface="Raleway" pitchFamily="2" charset="0"/>
              </a:rPr>
              <a:t> </a:t>
            </a:r>
          </a:p>
          <a:p>
            <a:endParaRPr lang="en-US" sz="1330" dirty="0">
              <a:latin typeface="Raleway" pitchFamily="2" charset="0"/>
            </a:endParaRPr>
          </a:p>
          <a:p>
            <a:r>
              <a:rPr lang="en-US" sz="2130" b="1" dirty="0">
                <a:latin typeface="Raleway" pitchFamily="2" charset="0"/>
              </a:rPr>
              <a:t>Timeline</a:t>
            </a:r>
          </a:p>
          <a:p>
            <a:endParaRPr lang="en-US" sz="1330" b="1" dirty="0">
              <a:latin typeface="Raleway" pitchFamily="2" charset="0"/>
            </a:endParaRPr>
          </a:p>
          <a:p>
            <a:r>
              <a:rPr lang="en-US" sz="1330" dirty="0">
                <a:latin typeface="Raleway" pitchFamily="2" charset="0"/>
              </a:rPr>
              <a:t>Position Advertised: Monday 28</a:t>
            </a:r>
            <a:r>
              <a:rPr lang="en-US" sz="1330" baseline="30000" dirty="0">
                <a:latin typeface="Raleway" pitchFamily="2" charset="0"/>
              </a:rPr>
              <a:t>th</a:t>
            </a:r>
            <a:r>
              <a:rPr lang="en-US" sz="1330" dirty="0">
                <a:latin typeface="Raleway" pitchFamily="2" charset="0"/>
              </a:rPr>
              <a:t> October 2024</a:t>
            </a:r>
          </a:p>
          <a:p>
            <a:r>
              <a:rPr lang="en-US" sz="1330" dirty="0">
                <a:latin typeface="Raleway" pitchFamily="2" charset="0"/>
              </a:rPr>
              <a:t>Applications Close: Sunday 17</a:t>
            </a:r>
            <a:r>
              <a:rPr lang="en-US" sz="1330" baseline="30000" dirty="0">
                <a:latin typeface="Raleway" pitchFamily="2" charset="0"/>
              </a:rPr>
              <a:t>th</a:t>
            </a:r>
            <a:r>
              <a:rPr lang="en-US" sz="1330" dirty="0">
                <a:latin typeface="Raleway" pitchFamily="2" charset="0"/>
              </a:rPr>
              <a:t> November 2024</a:t>
            </a:r>
          </a:p>
          <a:p>
            <a:r>
              <a:rPr lang="en-US" sz="1330" dirty="0">
                <a:latin typeface="Raleway" pitchFamily="2" charset="0"/>
              </a:rPr>
              <a:t>Interviews: </a:t>
            </a:r>
            <a:r>
              <a:rPr lang="en-GB" sz="1330" dirty="0">
                <a:latin typeface="Raleway" pitchFamily="2" charset="0"/>
              </a:rPr>
              <a:t>First interview: Week of 25</a:t>
            </a:r>
            <a:r>
              <a:rPr lang="en-GB" sz="1330" baseline="30000" dirty="0">
                <a:latin typeface="Raleway" pitchFamily="2" charset="0"/>
              </a:rPr>
              <a:t>th</a:t>
            </a:r>
            <a:r>
              <a:rPr lang="en-GB" sz="1330" dirty="0">
                <a:latin typeface="Raleway" pitchFamily="2" charset="0"/>
              </a:rPr>
              <a:t> November 2024</a:t>
            </a:r>
            <a:endParaRPr lang="en-GB" sz="1330" baseline="30000" dirty="0">
              <a:latin typeface="Raleway" pitchFamily="2" charset="0"/>
            </a:endParaRPr>
          </a:p>
          <a:p>
            <a:endParaRPr lang="en-GB" sz="1330" dirty="0"/>
          </a:p>
        </p:txBody>
      </p:sp>
    </p:spTree>
    <p:extLst>
      <p:ext uri="{BB962C8B-B14F-4D97-AF65-F5344CB8AC3E}">
        <p14:creationId xmlns:p14="http://schemas.microsoft.com/office/powerpoint/2010/main" val="540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20D034A-A58F-9216-CA73-3DA0218675A4}"/>
              </a:ext>
            </a:extLst>
          </p:cNvPr>
          <p:cNvSpPr/>
          <p:nvPr/>
        </p:nvSpPr>
        <p:spPr>
          <a:xfrm>
            <a:off x="428" y="1"/>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CD800"/>
          </a:solidFill>
        </p:spPr>
        <p:txBody>
          <a:bodyPr wrap="square" lIns="0" tIns="0" rIns="0" bIns="0" rtlCol="0"/>
          <a:lstStyle/>
          <a:p>
            <a:endParaRPr sz="2400" dirty="0">
              <a:latin typeface="Arial" panose="020B0604020202020204" pitchFamily="34" charset="0"/>
            </a:endParaRPr>
          </a:p>
        </p:txBody>
      </p:sp>
      <p:grpSp>
        <p:nvGrpSpPr>
          <p:cNvPr id="5" name="Group 4">
            <a:extLst>
              <a:ext uri="{FF2B5EF4-FFF2-40B4-BE49-F238E27FC236}">
                <a16:creationId xmlns:a16="http://schemas.microsoft.com/office/drawing/2014/main" id="{C210480A-7D60-8F26-3A68-8FEC03FE2902}"/>
              </a:ext>
            </a:extLst>
          </p:cNvPr>
          <p:cNvGrpSpPr/>
          <p:nvPr/>
        </p:nvGrpSpPr>
        <p:grpSpPr>
          <a:xfrm>
            <a:off x="9966120" y="507965"/>
            <a:ext cx="1735275" cy="5841632"/>
            <a:chOff x="7391199" y="380974"/>
            <a:chExt cx="1384848" cy="4381224"/>
          </a:xfrm>
        </p:grpSpPr>
        <p:sp>
          <p:nvSpPr>
            <p:cNvPr id="6" name="object 5">
              <a:extLst>
                <a:ext uri="{FF2B5EF4-FFF2-40B4-BE49-F238E27FC236}">
                  <a16:creationId xmlns:a16="http://schemas.microsoft.com/office/drawing/2014/main" id="{E2EA58F1-AB0E-196A-AC87-375EAEC64CBD}"/>
                </a:ext>
              </a:extLst>
            </p:cNvPr>
            <p:cNvSpPr/>
            <p:nvPr/>
          </p:nvSpPr>
          <p:spPr>
            <a:xfrm>
              <a:off x="8159994" y="380974"/>
              <a:ext cx="616007" cy="533699"/>
            </a:xfrm>
            <a:custGeom>
              <a:avLst/>
              <a:gdLst/>
              <a:ahLst/>
              <a:cxnLst/>
              <a:rect l="l" t="t" r="r" b="b"/>
              <a:pathLst>
                <a:path w="1354455" h="1173480">
                  <a:moveTo>
                    <a:pt x="675215" y="0"/>
                  </a:moveTo>
                  <a:lnTo>
                    <a:pt x="622412" y="1703"/>
                  </a:lnTo>
                  <a:lnTo>
                    <a:pt x="570475" y="6772"/>
                  </a:lnTo>
                  <a:lnTo>
                    <a:pt x="519589" y="15143"/>
                  </a:lnTo>
                  <a:lnTo>
                    <a:pt x="469936" y="26752"/>
                  </a:lnTo>
                  <a:lnTo>
                    <a:pt x="421700" y="41538"/>
                  </a:lnTo>
                  <a:lnTo>
                    <a:pt x="375064" y="59435"/>
                  </a:lnTo>
                  <a:lnTo>
                    <a:pt x="330210" y="80382"/>
                  </a:lnTo>
                  <a:lnTo>
                    <a:pt x="287323" y="104314"/>
                  </a:lnTo>
                  <a:lnTo>
                    <a:pt x="246586" y="131170"/>
                  </a:lnTo>
                  <a:lnTo>
                    <a:pt x="208182" y="160885"/>
                  </a:lnTo>
                  <a:lnTo>
                    <a:pt x="172635" y="193041"/>
                  </a:lnTo>
                  <a:lnTo>
                    <a:pt x="140304" y="227273"/>
                  </a:lnTo>
                  <a:lnTo>
                    <a:pt x="111211" y="263523"/>
                  </a:lnTo>
                  <a:lnTo>
                    <a:pt x="85418" y="301684"/>
                  </a:lnTo>
                  <a:lnTo>
                    <a:pt x="62957" y="341677"/>
                  </a:lnTo>
                  <a:lnTo>
                    <a:pt x="43860" y="383428"/>
                  </a:lnTo>
                  <a:lnTo>
                    <a:pt x="28160" y="426859"/>
                  </a:lnTo>
                  <a:lnTo>
                    <a:pt x="15891" y="471892"/>
                  </a:lnTo>
                  <a:lnTo>
                    <a:pt x="7086" y="518453"/>
                  </a:lnTo>
                  <a:lnTo>
                    <a:pt x="1778" y="566429"/>
                  </a:lnTo>
                  <a:lnTo>
                    <a:pt x="0" y="615845"/>
                  </a:lnTo>
                  <a:lnTo>
                    <a:pt x="1464" y="668038"/>
                  </a:lnTo>
                  <a:lnTo>
                    <a:pt x="6026" y="720210"/>
                  </a:lnTo>
                  <a:lnTo>
                    <a:pt x="13642" y="768968"/>
                  </a:lnTo>
                  <a:lnTo>
                    <a:pt x="24401" y="815591"/>
                  </a:lnTo>
                  <a:lnTo>
                    <a:pt x="38358" y="860189"/>
                  </a:lnTo>
                  <a:lnTo>
                    <a:pt x="55569" y="902872"/>
                  </a:lnTo>
                  <a:lnTo>
                    <a:pt x="76090" y="943751"/>
                  </a:lnTo>
                  <a:lnTo>
                    <a:pt x="99975" y="982937"/>
                  </a:lnTo>
                  <a:lnTo>
                    <a:pt x="127280" y="1020539"/>
                  </a:lnTo>
                  <a:lnTo>
                    <a:pt x="158061" y="1056669"/>
                  </a:lnTo>
                  <a:lnTo>
                    <a:pt x="192373" y="1091436"/>
                  </a:lnTo>
                  <a:lnTo>
                    <a:pt x="230272" y="1124951"/>
                  </a:lnTo>
                  <a:lnTo>
                    <a:pt x="271813" y="1157326"/>
                  </a:lnTo>
                  <a:lnTo>
                    <a:pt x="293038" y="1172906"/>
                  </a:lnTo>
                  <a:lnTo>
                    <a:pt x="367297" y="1093631"/>
                  </a:lnTo>
                  <a:lnTo>
                    <a:pt x="285980" y="1093631"/>
                  </a:lnTo>
                  <a:lnTo>
                    <a:pt x="244961" y="1059318"/>
                  </a:lnTo>
                  <a:lnTo>
                    <a:pt x="208328" y="1023786"/>
                  </a:lnTo>
                  <a:lnTo>
                    <a:pt x="175981" y="986833"/>
                  </a:lnTo>
                  <a:lnTo>
                    <a:pt x="147819" y="948258"/>
                  </a:lnTo>
                  <a:lnTo>
                    <a:pt x="123740" y="907859"/>
                  </a:lnTo>
                  <a:lnTo>
                    <a:pt x="103643" y="865434"/>
                  </a:lnTo>
                  <a:lnTo>
                    <a:pt x="87427" y="820780"/>
                  </a:lnTo>
                  <a:lnTo>
                    <a:pt x="74991" y="773696"/>
                  </a:lnTo>
                  <a:lnTo>
                    <a:pt x="66233" y="723980"/>
                  </a:lnTo>
                  <a:lnTo>
                    <a:pt x="61053" y="671430"/>
                  </a:lnTo>
                  <a:lnTo>
                    <a:pt x="59348" y="615845"/>
                  </a:lnTo>
                  <a:lnTo>
                    <a:pt x="60915" y="574849"/>
                  </a:lnTo>
                  <a:lnTo>
                    <a:pt x="65676" y="533064"/>
                  </a:lnTo>
                  <a:lnTo>
                    <a:pt x="73565" y="492129"/>
                  </a:lnTo>
                  <a:lnTo>
                    <a:pt x="84585" y="451779"/>
                  </a:lnTo>
                  <a:lnTo>
                    <a:pt x="98721" y="412228"/>
                  </a:lnTo>
                  <a:lnTo>
                    <a:pt x="115961" y="373689"/>
                  </a:lnTo>
                  <a:lnTo>
                    <a:pt x="136289" y="336374"/>
                  </a:lnTo>
                  <a:lnTo>
                    <a:pt x="159691" y="300494"/>
                  </a:lnTo>
                  <a:lnTo>
                    <a:pt x="186155" y="266264"/>
                  </a:lnTo>
                  <a:lnTo>
                    <a:pt x="215664" y="233896"/>
                  </a:lnTo>
                  <a:lnTo>
                    <a:pt x="248206" y="203601"/>
                  </a:lnTo>
                  <a:lnTo>
                    <a:pt x="283767" y="175593"/>
                  </a:lnTo>
                  <a:lnTo>
                    <a:pt x="322331" y="150084"/>
                  </a:lnTo>
                  <a:lnTo>
                    <a:pt x="363886" y="127286"/>
                  </a:lnTo>
                  <a:lnTo>
                    <a:pt x="408416" y="107413"/>
                  </a:lnTo>
                  <a:lnTo>
                    <a:pt x="455909" y="90677"/>
                  </a:lnTo>
                  <a:lnTo>
                    <a:pt x="506349" y="77289"/>
                  </a:lnTo>
                  <a:lnTo>
                    <a:pt x="559722" y="67464"/>
                  </a:lnTo>
                  <a:lnTo>
                    <a:pt x="616016" y="61413"/>
                  </a:lnTo>
                  <a:lnTo>
                    <a:pt x="675215" y="59348"/>
                  </a:lnTo>
                  <a:lnTo>
                    <a:pt x="976038" y="59348"/>
                  </a:lnTo>
                  <a:lnTo>
                    <a:pt x="929361" y="41517"/>
                  </a:lnTo>
                  <a:lnTo>
                    <a:pt x="880955" y="26739"/>
                  </a:lnTo>
                  <a:lnTo>
                    <a:pt x="831153" y="15135"/>
                  </a:lnTo>
                  <a:lnTo>
                    <a:pt x="780140" y="6768"/>
                  </a:lnTo>
                  <a:lnTo>
                    <a:pt x="728099" y="1702"/>
                  </a:lnTo>
                  <a:lnTo>
                    <a:pt x="675215" y="0"/>
                  </a:lnTo>
                  <a:close/>
                </a:path>
                <a:path w="1354455" h="1173480">
                  <a:moveTo>
                    <a:pt x="928101" y="304210"/>
                  </a:moveTo>
                  <a:lnTo>
                    <a:pt x="677068" y="304210"/>
                  </a:lnTo>
                  <a:lnTo>
                    <a:pt x="725169" y="306461"/>
                  </a:lnTo>
                  <a:lnTo>
                    <a:pt x="772684" y="313192"/>
                  </a:lnTo>
                  <a:lnTo>
                    <a:pt x="818927" y="324370"/>
                  </a:lnTo>
                  <a:lnTo>
                    <a:pt x="863213" y="339961"/>
                  </a:lnTo>
                  <a:lnTo>
                    <a:pt x="904855" y="359931"/>
                  </a:lnTo>
                  <a:lnTo>
                    <a:pt x="943170" y="384248"/>
                  </a:lnTo>
                  <a:lnTo>
                    <a:pt x="977470" y="412878"/>
                  </a:lnTo>
                  <a:lnTo>
                    <a:pt x="1007071" y="445787"/>
                  </a:lnTo>
                  <a:lnTo>
                    <a:pt x="1031288" y="482943"/>
                  </a:lnTo>
                  <a:lnTo>
                    <a:pt x="1049434" y="524311"/>
                  </a:lnTo>
                  <a:lnTo>
                    <a:pt x="1060824" y="569858"/>
                  </a:lnTo>
                  <a:lnTo>
                    <a:pt x="1064773" y="619551"/>
                  </a:lnTo>
                  <a:lnTo>
                    <a:pt x="1062177" y="666371"/>
                  </a:lnTo>
                  <a:lnTo>
                    <a:pt x="1054147" y="709831"/>
                  </a:lnTo>
                  <a:lnTo>
                    <a:pt x="1040325" y="750516"/>
                  </a:lnTo>
                  <a:lnTo>
                    <a:pt x="1020351" y="789007"/>
                  </a:lnTo>
                  <a:lnTo>
                    <a:pt x="993864" y="825888"/>
                  </a:lnTo>
                  <a:lnTo>
                    <a:pt x="960505" y="861743"/>
                  </a:lnTo>
                  <a:lnTo>
                    <a:pt x="919914" y="897154"/>
                  </a:lnTo>
                  <a:lnTo>
                    <a:pt x="871732" y="932704"/>
                  </a:lnTo>
                  <a:lnTo>
                    <a:pt x="843293" y="952274"/>
                  </a:lnTo>
                  <a:lnTo>
                    <a:pt x="1049968" y="1172906"/>
                  </a:lnTo>
                  <a:lnTo>
                    <a:pt x="1071192" y="1157326"/>
                  </a:lnTo>
                  <a:lnTo>
                    <a:pt x="1113913" y="1124079"/>
                  </a:lnTo>
                  <a:lnTo>
                    <a:pt x="1148511" y="1093642"/>
                  </a:lnTo>
                  <a:lnTo>
                    <a:pt x="1057026" y="1093631"/>
                  </a:lnTo>
                  <a:lnTo>
                    <a:pt x="933364" y="961604"/>
                  </a:lnTo>
                  <a:lnTo>
                    <a:pt x="979843" y="924113"/>
                  </a:lnTo>
                  <a:lnTo>
                    <a:pt x="1019423" y="885834"/>
                  </a:lnTo>
                  <a:lnTo>
                    <a:pt x="1052319" y="846409"/>
                  </a:lnTo>
                  <a:lnTo>
                    <a:pt x="1078749" y="805479"/>
                  </a:lnTo>
                  <a:lnTo>
                    <a:pt x="1098929" y="762686"/>
                  </a:lnTo>
                  <a:lnTo>
                    <a:pt x="1113076" y="717673"/>
                  </a:lnTo>
                  <a:lnTo>
                    <a:pt x="1121405" y="670081"/>
                  </a:lnTo>
                  <a:lnTo>
                    <a:pt x="1124133" y="619551"/>
                  </a:lnTo>
                  <a:lnTo>
                    <a:pt x="1121298" y="573976"/>
                  </a:lnTo>
                  <a:lnTo>
                    <a:pt x="1112963" y="530437"/>
                  </a:lnTo>
                  <a:lnTo>
                    <a:pt x="1099384" y="489149"/>
                  </a:lnTo>
                  <a:lnTo>
                    <a:pt x="1080817" y="450326"/>
                  </a:lnTo>
                  <a:lnTo>
                    <a:pt x="1057517" y="414182"/>
                  </a:lnTo>
                  <a:lnTo>
                    <a:pt x="1029741" y="380933"/>
                  </a:lnTo>
                  <a:lnTo>
                    <a:pt x="997744" y="350792"/>
                  </a:lnTo>
                  <a:lnTo>
                    <a:pt x="961782" y="323975"/>
                  </a:lnTo>
                  <a:lnTo>
                    <a:pt x="928101" y="304210"/>
                  </a:lnTo>
                  <a:close/>
                </a:path>
                <a:path w="1354455" h="1173480">
                  <a:moveTo>
                    <a:pt x="976038" y="59348"/>
                  </a:moveTo>
                  <a:lnTo>
                    <a:pt x="675215" y="59348"/>
                  </a:lnTo>
                  <a:lnTo>
                    <a:pt x="734770" y="61413"/>
                  </a:lnTo>
                  <a:lnTo>
                    <a:pt x="791403" y="67464"/>
                  </a:lnTo>
                  <a:lnTo>
                    <a:pt x="845099" y="77289"/>
                  </a:lnTo>
                  <a:lnTo>
                    <a:pt x="895843" y="90677"/>
                  </a:lnTo>
                  <a:lnTo>
                    <a:pt x="943621" y="107413"/>
                  </a:lnTo>
                  <a:lnTo>
                    <a:pt x="988420" y="127286"/>
                  </a:lnTo>
                  <a:lnTo>
                    <a:pt x="1030225" y="150084"/>
                  </a:lnTo>
                  <a:lnTo>
                    <a:pt x="1069021" y="175593"/>
                  </a:lnTo>
                  <a:lnTo>
                    <a:pt x="1104795" y="203601"/>
                  </a:lnTo>
                  <a:lnTo>
                    <a:pt x="1137533" y="233896"/>
                  </a:lnTo>
                  <a:lnTo>
                    <a:pt x="1167220" y="266264"/>
                  </a:lnTo>
                  <a:lnTo>
                    <a:pt x="1193842" y="300494"/>
                  </a:lnTo>
                  <a:lnTo>
                    <a:pt x="1217386" y="336374"/>
                  </a:lnTo>
                  <a:lnTo>
                    <a:pt x="1237836" y="373689"/>
                  </a:lnTo>
                  <a:lnTo>
                    <a:pt x="1255179" y="412228"/>
                  </a:lnTo>
                  <a:lnTo>
                    <a:pt x="1269400" y="451779"/>
                  </a:lnTo>
                  <a:lnTo>
                    <a:pt x="1280486" y="492129"/>
                  </a:lnTo>
                  <a:lnTo>
                    <a:pt x="1288422" y="533064"/>
                  </a:lnTo>
                  <a:lnTo>
                    <a:pt x="1293148" y="573976"/>
                  </a:lnTo>
                  <a:lnTo>
                    <a:pt x="1294787" y="615845"/>
                  </a:lnTo>
                  <a:lnTo>
                    <a:pt x="1293002" y="668038"/>
                  </a:lnTo>
                  <a:lnTo>
                    <a:pt x="1287390" y="720758"/>
                  </a:lnTo>
                  <a:lnTo>
                    <a:pt x="1278027" y="769619"/>
                  </a:lnTo>
                  <a:lnTo>
                    <a:pt x="1264786" y="816279"/>
                  </a:lnTo>
                  <a:lnTo>
                    <a:pt x="1247590" y="860886"/>
                  </a:lnTo>
                  <a:lnTo>
                    <a:pt x="1226361" y="903586"/>
                  </a:lnTo>
                  <a:lnTo>
                    <a:pt x="1201022" y="944527"/>
                  </a:lnTo>
                  <a:lnTo>
                    <a:pt x="1171498" y="983856"/>
                  </a:lnTo>
                  <a:lnTo>
                    <a:pt x="1137710" y="1021720"/>
                  </a:lnTo>
                  <a:lnTo>
                    <a:pt x="1099581" y="1058266"/>
                  </a:lnTo>
                  <a:lnTo>
                    <a:pt x="1057035" y="1093642"/>
                  </a:lnTo>
                  <a:lnTo>
                    <a:pt x="1148523" y="1093631"/>
                  </a:lnTo>
                  <a:lnTo>
                    <a:pt x="1188517" y="1054073"/>
                  </a:lnTo>
                  <a:lnTo>
                    <a:pt x="1220471" y="1017176"/>
                  </a:lnTo>
                  <a:lnTo>
                    <a:pt x="1248909" y="978924"/>
                  </a:lnTo>
                  <a:lnTo>
                    <a:pt x="1273866" y="939247"/>
                  </a:lnTo>
                  <a:lnTo>
                    <a:pt x="1295379" y="898078"/>
                  </a:lnTo>
                  <a:lnTo>
                    <a:pt x="1313483" y="855347"/>
                  </a:lnTo>
                  <a:lnTo>
                    <a:pt x="1328214" y="810985"/>
                  </a:lnTo>
                  <a:lnTo>
                    <a:pt x="1339609" y="764922"/>
                  </a:lnTo>
                  <a:lnTo>
                    <a:pt x="1347718" y="716949"/>
                  </a:lnTo>
                  <a:lnTo>
                    <a:pt x="1352474" y="668038"/>
                  </a:lnTo>
                  <a:lnTo>
                    <a:pt x="1354136" y="615845"/>
                  </a:lnTo>
                  <a:lnTo>
                    <a:pt x="1352337" y="566429"/>
                  </a:lnTo>
                  <a:lnTo>
                    <a:pt x="1346967" y="518396"/>
                  </a:lnTo>
                  <a:lnTo>
                    <a:pt x="1338063" y="471820"/>
                  </a:lnTo>
                  <a:lnTo>
                    <a:pt x="1325661" y="426778"/>
                  </a:lnTo>
                  <a:lnTo>
                    <a:pt x="1309800" y="383348"/>
                  </a:lnTo>
                  <a:lnTo>
                    <a:pt x="1290517" y="341605"/>
                  </a:lnTo>
                  <a:lnTo>
                    <a:pt x="1267849" y="301626"/>
                  </a:lnTo>
                  <a:lnTo>
                    <a:pt x="1241834" y="263488"/>
                  </a:lnTo>
                  <a:lnTo>
                    <a:pt x="1212511" y="227268"/>
                  </a:lnTo>
                  <a:lnTo>
                    <a:pt x="1179886" y="193010"/>
                  </a:lnTo>
                  <a:lnTo>
                    <a:pt x="1144007" y="160811"/>
                  </a:lnTo>
                  <a:lnTo>
                    <a:pt x="1105343" y="131109"/>
                  </a:lnTo>
                  <a:lnTo>
                    <a:pt x="1064362" y="104265"/>
                  </a:lnTo>
                  <a:lnTo>
                    <a:pt x="1021249" y="80343"/>
                  </a:lnTo>
                  <a:lnTo>
                    <a:pt x="976038" y="59348"/>
                  </a:lnTo>
                  <a:close/>
                </a:path>
                <a:path w="1354455" h="1173480">
                  <a:moveTo>
                    <a:pt x="677068" y="244861"/>
                  </a:moveTo>
                  <a:lnTo>
                    <a:pt x="622535" y="247247"/>
                  </a:lnTo>
                  <a:lnTo>
                    <a:pt x="570340" y="254356"/>
                  </a:lnTo>
                  <a:lnTo>
                    <a:pt x="520698" y="266113"/>
                  </a:lnTo>
                  <a:lnTo>
                    <a:pt x="473821" y="282444"/>
                  </a:lnTo>
                  <a:lnTo>
                    <a:pt x="429923" y="303276"/>
                  </a:lnTo>
                  <a:lnTo>
                    <a:pt x="389217" y="328535"/>
                  </a:lnTo>
                  <a:lnTo>
                    <a:pt x="351915" y="358146"/>
                  </a:lnTo>
                  <a:lnTo>
                    <a:pt x="315589" y="395244"/>
                  </a:lnTo>
                  <a:lnTo>
                    <a:pt x="285374" y="435948"/>
                  </a:lnTo>
                  <a:lnTo>
                    <a:pt x="261489" y="479773"/>
                  </a:lnTo>
                  <a:lnTo>
                    <a:pt x="244155" y="526234"/>
                  </a:lnTo>
                  <a:lnTo>
                    <a:pt x="233594" y="574849"/>
                  </a:lnTo>
                  <a:lnTo>
                    <a:pt x="230024" y="625132"/>
                  </a:lnTo>
                  <a:lnTo>
                    <a:pt x="232970" y="670081"/>
                  </a:lnTo>
                  <a:lnTo>
                    <a:pt x="242012" y="716949"/>
                  </a:lnTo>
                  <a:lnTo>
                    <a:pt x="256725" y="761679"/>
                  </a:lnTo>
                  <a:lnTo>
                    <a:pt x="277007" y="805207"/>
                  </a:lnTo>
                  <a:lnTo>
                    <a:pt x="302676" y="847219"/>
                  </a:lnTo>
                  <a:lnTo>
                    <a:pt x="333550" y="887404"/>
                  </a:lnTo>
                  <a:lnTo>
                    <a:pt x="369448" y="925448"/>
                  </a:lnTo>
                  <a:lnTo>
                    <a:pt x="410186" y="961038"/>
                  </a:lnTo>
                  <a:lnTo>
                    <a:pt x="285980" y="1093631"/>
                  </a:lnTo>
                  <a:lnTo>
                    <a:pt x="367297" y="1093631"/>
                  </a:lnTo>
                  <a:lnTo>
                    <a:pt x="499387" y="952620"/>
                  </a:lnTo>
                  <a:lnTo>
                    <a:pt x="471619" y="932955"/>
                  </a:lnTo>
                  <a:lnTo>
                    <a:pt x="430045" y="900559"/>
                  </a:lnTo>
                  <a:lnTo>
                    <a:pt x="393562" y="865953"/>
                  </a:lnTo>
                  <a:lnTo>
                    <a:pt x="362308" y="829373"/>
                  </a:lnTo>
                  <a:lnTo>
                    <a:pt x="336424" y="791055"/>
                  </a:lnTo>
                  <a:lnTo>
                    <a:pt x="316048" y="751236"/>
                  </a:lnTo>
                  <a:lnTo>
                    <a:pt x="301322" y="710152"/>
                  </a:lnTo>
                  <a:lnTo>
                    <a:pt x="292383" y="668038"/>
                  </a:lnTo>
                  <a:lnTo>
                    <a:pt x="289373" y="625132"/>
                  </a:lnTo>
                  <a:lnTo>
                    <a:pt x="292140" y="585316"/>
                  </a:lnTo>
                  <a:lnTo>
                    <a:pt x="300416" y="545985"/>
                  </a:lnTo>
                  <a:lnTo>
                    <a:pt x="314157" y="507707"/>
                  </a:lnTo>
                  <a:lnTo>
                    <a:pt x="333325" y="471049"/>
                  </a:lnTo>
                  <a:lnTo>
                    <a:pt x="357877" y="436580"/>
                  </a:lnTo>
                  <a:lnTo>
                    <a:pt x="387773" y="404865"/>
                  </a:lnTo>
                  <a:lnTo>
                    <a:pt x="422971" y="376474"/>
                  </a:lnTo>
                  <a:lnTo>
                    <a:pt x="463432" y="351972"/>
                  </a:lnTo>
                  <a:lnTo>
                    <a:pt x="509112" y="331927"/>
                  </a:lnTo>
                  <a:lnTo>
                    <a:pt x="559973" y="316907"/>
                  </a:lnTo>
                  <a:lnTo>
                    <a:pt x="615971" y="307479"/>
                  </a:lnTo>
                  <a:lnTo>
                    <a:pt x="677068" y="304210"/>
                  </a:lnTo>
                  <a:lnTo>
                    <a:pt x="928101" y="304210"/>
                  </a:lnTo>
                  <a:lnTo>
                    <a:pt x="922111" y="300695"/>
                  </a:lnTo>
                  <a:lnTo>
                    <a:pt x="878986" y="281166"/>
                  </a:lnTo>
                  <a:lnTo>
                    <a:pt x="832663" y="265605"/>
                  </a:lnTo>
                  <a:lnTo>
                    <a:pt x="783399" y="254223"/>
                  </a:lnTo>
                  <a:lnTo>
                    <a:pt x="731449" y="247237"/>
                  </a:lnTo>
                  <a:lnTo>
                    <a:pt x="677068" y="244861"/>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7" name="object 6">
              <a:extLst>
                <a:ext uri="{FF2B5EF4-FFF2-40B4-BE49-F238E27FC236}">
                  <a16:creationId xmlns:a16="http://schemas.microsoft.com/office/drawing/2014/main" id="{98DB0003-678B-2F6F-A9C9-148383E1EEE2}"/>
                </a:ext>
              </a:extLst>
            </p:cNvPr>
            <p:cNvSpPr/>
            <p:nvPr/>
          </p:nvSpPr>
          <p:spPr>
            <a:xfrm>
              <a:off x="8158307" y="1014081"/>
              <a:ext cx="617740" cy="575864"/>
            </a:xfrm>
            <a:custGeom>
              <a:avLst/>
              <a:gdLst/>
              <a:ahLst/>
              <a:cxnLst/>
              <a:rect l="l" t="t" r="r" b="b"/>
              <a:pathLst>
                <a:path w="1358265" h="1266189">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89">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89">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671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89">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8" name="object 7">
              <a:extLst>
                <a:ext uri="{FF2B5EF4-FFF2-40B4-BE49-F238E27FC236}">
                  <a16:creationId xmlns:a16="http://schemas.microsoft.com/office/drawing/2014/main" id="{C36F3313-F391-D0FE-871E-35C13BAE7740}"/>
                </a:ext>
              </a:extLst>
            </p:cNvPr>
            <p:cNvSpPr/>
            <p:nvPr/>
          </p:nvSpPr>
          <p:spPr>
            <a:xfrm>
              <a:off x="8169273" y="1714831"/>
              <a:ext cx="595791" cy="583084"/>
            </a:xfrm>
            <a:custGeom>
              <a:avLst/>
              <a:gdLst/>
              <a:ahLst/>
              <a:cxnLst/>
              <a:rect l="l" t="t" r="r" b="b"/>
              <a:pathLst>
                <a:path w="1310005" h="1282064">
                  <a:moveTo>
                    <a:pt x="1309625" y="0"/>
                  </a:moveTo>
                  <a:lnTo>
                    <a:pt x="0" y="0"/>
                  </a:lnTo>
                  <a:lnTo>
                    <a:pt x="0" y="289373"/>
                  </a:lnTo>
                  <a:lnTo>
                    <a:pt x="772185" y="289373"/>
                  </a:lnTo>
                  <a:lnTo>
                    <a:pt x="350596" y="528067"/>
                  </a:lnTo>
                  <a:lnTo>
                    <a:pt x="350596" y="759243"/>
                  </a:lnTo>
                  <a:lnTo>
                    <a:pt x="759830" y="992430"/>
                  </a:lnTo>
                  <a:lnTo>
                    <a:pt x="0" y="992430"/>
                  </a:lnTo>
                  <a:lnTo>
                    <a:pt x="0" y="1281803"/>
                  </a:lnTo>
                  <a:lnTo>
                    <a:pt x="1309625" y="1281803"/>
                  </a:lnTo>
                  <a:lnTo>
                    <a:pt x="1309625" y="1222454"/>
                  </a:lnTo>
                  <a:lnTo>
                    <a:pt x="59348" y="1222454"/>
                  </a:lnTo>
                  <a:lnTo>
                    <a:pt x="59348" y="1051779"/>
                  </a:lnTo>
                  <a:lnTo>
                    <a:pt x="983875" y="1051779"/>
                  </a:lnTo>
                  <a:lnTo>
                    <a:pt x="409956" y="724763"/>
                  </a:lnTo>
                  <a:lnTo>
                    <a:pt x="409956" y="562663"/>
                  </a:lnTo>
                  <a:lnTo>
                    <a:pt x="997487" y="230024"/>
                  </a:lnTo>
                  <a:lnTo>
                    <a:pt x="59348" y="230024"/>
                  </a:lnTo>
                  <a:lnTo>
                    <a:pt x="59348" y="59348"/>
                  </a:lnTo>
                  <a:lnTo>
                    <a:pt x="1309625" y="59348"/>
                  </a:lnTo>
                  <a:lnTo>
                    <a:pt x="1309625" y="0"/>
                  </a:lnTo>
                  <a:close/>
                </a:path>
                <a:path w="1310005" h="1282064">
                  <a:moveTo>
                    <a:pt x="1309625" y="59348"/>
                  </a:moveTo>
                  <a:lnTo>
                    <a:pt x="1250276" y="59348"/>
                  </a:lnTo>
                  <a:lnTo>
                    <a:pt x="1250276" y="299634"/>
                  </a:lnTo>
                  <a:lnTo>
                    <a:pt x="626221" y="641969"/>
                  </a:lnTo>
                  <a:lnTo>
                    <a:pt x="1250276" y="980409"/>
                  </a:lnTo>
                  <a:lnTo>
                    <a:pt x="1250276" y="1222454"/>
                  </a:lnTo>
                  <a:lnTo>
                    <a:pt x="1309625" y="1222454"/>
                  </a:lnTo>
                  <a:lnTo>
                    <a:pt x="1309625" y="945091"/>
                  </a:lnTo>
                  <a:lnTo>
                    <a:pt x="750176" y="641687"/>
                  </a:lnTo>
                  <a:lnTo>
                    <a:pt x="1309625" y="334754"/>
                  </a:lnTo>
                  <a:lnTo>
                    <a:pt x="130962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9" name="object 8">
              <a:extLst>
                <a:ext uri="{FF2B5EF4-FFF2-40B4-BE49-F238E27FC236}">
                  <a16:creationId xmlns:a16="http://schemas.microsoft.com/office/drawing/2014/main" id="{6BBF44F4-E6DA-3461-3797-F6357C556C95}"/>
                </a:ext>
              </a:extLst>
            </p:cNvPr>
            <p:cNvSpPr/>
            <p:nvPr/>
          </p:nvSpPr>
          <p:spPr>
            <a:xfrm>
              <a:off x="8169273" y="2429419"/>
              <a:ext cx="595791" cy="451392"/>
            </a:xfrm>
            <a:custGeom>
              <a:avLst/>
              <a:gdLst/>
              <a:ahLst/>
              <a:cxnLst/>
              <a:rect l="l" t="t" r="r" b="b"/>
              <a:pathLst>
                <a:path w="1310005" h="992504">
                  <a:moveTo>
                    <a:pt x="1309625" y="0"/>
                  </a:moveTo>
                  <a:lnTo>
                    <a:pt x="0" y="0"/>
                  </a:lnTo>
                  <a:lnTo>
                    <a:pt x="0" y="289373"/>
                  </a:lnTo>
                  <a:lnTo>
                    <a:pt x="404385" y="289373"/>
                  </a:lnTo>
                  <a:lnTo>
                    <a:pt x="404385" y="489723"/>
                  </a:lnTo>
                  <a:lnTo>
                    <a:pt x="406270" y="541737"/>
                  </a:lnTo>
                  <a:lnTo>
                    <a:pt x="411847" y="591577"/>
                  </a:lnTo>
                  <a:lnTo>
                    <a:pt x="421039" y="639245"/>
                  </a:lnTo>
                  <a:lnTo>
                    <a:pt x="433623" y="684229"/>
                  </a:lnTo>
                  <a:lnTo>
                    <a:pt x="449592" y="726789"/>
                  </a:lnTo>
                  <a:lnTo>
                    <a:pt x="468795" y="766668"/>
                  </a:lnTo>
                  <a:lnTo>
                    <a:pt x="491118" y="803743"/>
                  </a:lnTo>
                  <a:lnTo>
                    <a:pt x="516447" y="837885"/>
                  </a:lnTo>
                  <a:lnTo>
                    <a:pt x="544741" y="869038"/>
                  </a:lnTo>
                  <a:lnTo>
                    <a:pt x="575661" y="896870"/>
                  </a:lnTo>
                  <a:lnTo>
                    <a:pt x="609317" y="921460"/>
                  </a:lnTo>
                  <a:lnTo>
                    <a:pt x="645520" y="942613"/>
                  </a:lnTo>
                  <a:lnTo>
                    <a:pt x="684156" y="960203"/>
                  </a:lnTo>
                  <a:lnTo>
                    <a:pt x="725109" y="974104"/>
                  </a:lnTo>
                  <a:lnTo>
                    <a:pt x="768265" y="984189"/>
                  </a:lnTo>
                  <a:lnTo>
                    <a:pt x="813509" y="990333"/>
                  </a:lnTo>
                  <a:lnTo>
                    <a:pt x="860727" y="992409"/>
                  </a:lnTo>
                  <a:lnTo>
                    <a:pt x="909325" y="990015"/>
                  </a:lnTo>
                  <a:lnTo>
                    <a:pt x="955901" y="982949"/>
                  </a:lnTo>
                  <a:lnTo>
                    <a:pt x="1000301" y="971382"/>
                  </a:lnTo>
                  <a:lnTo>
                    <a:pt x="1042372" y="955487"/>
                  </a:lnTo>
                  <a:lnTo>
                    <a:pt x="1081960" y="935434"/>
                  </a:lnTo>
                  <a:lnTo>
                    <a:pt x="1085610" y="933060"/>
                  </a:lnTo>
                  <a:lnTo>
                    <a:pt x="860727" y="933060"/>
                  </a:lnTo>
                  <a:lnTo>
                    <a:pt x="813655" y="930763"/>
                  </a:lnTo>
                  <a:lnTo>
                    <a:pt x="768983" y="923965"/>
                  </a:lnTo>
                  <a:lnTo>
                    <a:pt x="726838" y="912807"/>
                  </a:lnTo>
                  <a:lnTo>
                    <a:pt x="687343" y="897428"/>
                  </a:lnTo>
                  <a:lnTo>
                    <a:pt x="650626" y="877968"/>
                  </a:lnTo>
                  <a:lnTo>
                    <a:pt x="616810" y="854567"/>
                  </a:lnTo>
                  <a:lnTo>
                    <a:pt x="586022" y="827365"/>
                  </a:lnTo>
                  <a:lnTo>
                    <a:pt x="558387" y="796503"/>
                  </a:lnTo>
                  <a:lnTo>
                    <a:pt x="534030" y="762120"/>
                  </a:lnTo>
                  <a:lnTo>
                    <a:pt x="513076" y="724356"/>
                  </a:lnTo>
                  <a:lnTo>
                    <a:pt x="495651" y="683351"/>
                  </a:lnTo>
                  <a:lnTo>
                    <a:pt x="481853" y="639117"/>
                  </a:lnTo>
                  <a:lnTo>
                    <a:pt x="471888" y="592179"/>
                  </a:lnTo>
                  <a:lnTo>
                    <a:pt x="465801" y="542291"/>
                  </a:lnTo>
                  <a:lnTo>
                    <a:pt x="463745" y="489723"/>
                  </a:lnTo>
                  <a:lnTo>
                    <a:pt x="463745" y="230024"/>
                  </a:lnTo>
                  <a:lnTo>
                    <a:pt x="59348" y="230024"/>
                  </a:lnTo>
                  <a:lnTo>
                    <a:pt x="59348" y="59348"/>
                  </a:lnTo>
                  <a:lnTo>
                    <a:pt x="1309625" y="59348"/>
                  </a:lnTo>
                  <a:lnTo>
                    <a:pt x="1309625" y="0"/>
                  </a:lnTo>
                  <a:close/>
                </a:path>
                <a:path w="1310005" h="992504">
                  <a:moveTo>
                    <a:pt x="1309625" y="59348"/>
                  </a:moveTo>
                  <a:lnTo>
                    <a:pt x="1250276" y="59348"/>
                  </a:lnTo>
                  <a:lnTo>
                    <a:pt x="1250276" y="489723"/>
                  </a:lnTo>
                  <a:lnTo>
                    <a:pt x="1247973" y="543668"/>
                  </a:lnTo>
                  <a:lnTo>
                    <a:pt x="1240924" y="597776"/>
                  </a:lnTo>
                  <a:lnTo>
                    <a:pt x="1229498" y="647309"/>
                  </a:lnTo>
                  <a:lnTo>
                    <a:pt x="1213805" y="693581"/>
                  </a:lnTo>
                  <a:lnTo>
                    <a:pt x="1194020" y="736391"/>
                  </a:lnTo>
                  <a:lnTo>
                    <a:pt x="1170319" y="775541"/>
                  </a:lnTo>
                  <a:lnTo>
                    <a:pt x="1142876" y="810832"/>
                  </a:lnTo>
                  <a:lnTo>
                    <a:pt x="1111866" y="842064"/>
                  </a:lnTo>
                  <a:lnTo>
                    <a:pt x="1077466" y="869038"/>
                  </a:lnTo>
                  <a:lnTo>
                    <a:pt x="1039850" y="891554"/>
                  </a:lnTo>
                  <a:lnTo>
                    <a:pt x="999192" y="909414"/>
                  </a:lnTo>
                  <a:lnTo>
                    <a:pt x="955670" y="922418"/>
                  </a:lnTo>
                  <a:lnTo>
                    <a:pt x="909456" y="930366"/>
                  </a:lnTo>
                  <a:lnTo>
                    <a:pt x="860727" y="933060"/>
                  </a:lnTo>
                  <a:lnTo>
                    <a:pt x="1085610" y="933060"/>
                  </a:lnTo>
                  <a:lnTo>
                    <a:pt x="1118911" y="911398"/>
                  </a:lnTo>
                  <a:lnTo>
                    <a:pt x="1153073" y="883548"/>
                  </a:lnTo>
                  <a:lnTo>
                    <a:pt x="1184291" y="852059"/>
                  </a:lnTo>
                  <a:lnTo>
                    <a:pt x="1212411" y="817100"/>
                  </a:lnTo>
                  <a:lnTo>
                    <a:pt x="1237281" y="778845"/>
                  </a:lnTo>
                  <a:lnTo>
                    <a:pt x="1258746" y="737466"/>
                  </a:lnTo>
                  <a:lnTo>
                    <a:pt x="1276652" y="693134"/>
                  </a:lnTo>
                  <a:lnTo>
                    <a:pt x="1290847" y="646022"/>
                  </a:lnTo>
                  <a:lnTo>
                    <a:pt x="1301177" y="596301"/>
                  </a:lnTo>
                  <a:lnTo>
                    <a:pt x="1307460" y="544368"/>
                  </a:lnTo>
                  <a:lnTo>
                    <a:pt x="1309625" y="489723"/>
                  </a:lnTo>
                  <a:lnTo>
                    <a:pt x="1309625" y="59348"/>
                  </a:lnTo>
                  <a:close/>
                </a:path>
                <a:path w="1310005" h="992504">
                  <a:moveTo>
                    <a:pt x="1068470" y="230024"/>
                  </a:moveTo>
                  <a:lnTo>
                    <a:pt x="645540" y="230024"/>
                  </a:lnTo>
                  <a:lnTo>
                    <a:pt x="645650" y="486006"/>
                  </a:lnTo>
                  <a:lnTo>
                    <a:pt x="649114" y="544368"/>
                  </a:lnTo>
                  <a:lnTo>
                    <a:pt x="659683" y="597505"/>
                  </a:lnTo>
                  <a:lnTo>
                    <a:pt x="677015" y="643271"/>
                  </a:lnTo>
                  <a:lnTo>
                    <a:pt x="700877" y="681371"/>
                  </a:lnTo>
                  <a:lnTo>
                    <a:pt x="731040" y="711515"/>
                  </a:lnTo>
                  <a:lnTo>
                    <a:pt x="767270" y="733409"/>
                  </a:lnTo>
                  <a:lnTo>
                    <a:pt x="809338" y="746760"/>
                  </a:lnTo>
                  <a:lnTo>
                    <a:pt x="857010" y="751275"/>
                  </a:lnTo>
                  <a:lnTo>
                    <a:pt x="902977" y="746486"/>
                  </a:lnTo>
                  <a:lnTo>
                    <a:pt x="944243" y="732487"/>
                  </a:lnTo>
                  <a:lnTo>
                    <a:pt x="980368" y="709829"/>
                  </a:lnTo>
                  <a:lnTo>
                    <a:pt x="998154" y="691916"/>
                  </a:lnTo>
                  <a:lnTo>
                    <a:pt x="857010" y="691916"/>
                  </a:lnTo>
                  <a:lnTo>
                    <a:pt x="808994" y="685381"/>
                  </a:lnTo>
                  <a:lnTo>
                    <a:pt x="771866" y="667306"/>
                  </a:lnTo>
                  <a:lnTo>
                    <a:pt x="744351" y="639987"/>
                  </a:lnTo>
                  <a:lnTo>
                    <a:pt x="725172" y="605717"/>
                  </a:lnTo>
                  <a:lnTo>
                    <a:pt x="713053" y="566792"/>
                  </a:lnTo>
                  <a:lnTo>
                    <a:pt x="706717" y="525505"/>
                  </a:lnTo>
                  <a:lnTo>
                    <a:pt x="704971" y="486006"/>
                  </a:lnTo>
                  <a:lnTo>
                    <a:pt x="704889" y="289373"/>
                  </a:lnTo>
                  <a:lnTo>
                    <a:pt x="1068470" y="289373"/>
                  </a:lnTo>
                  <a:lnTo>
                    <a:pt x="1068470" y="230024"/>
                  </a:lnTo>
                  <a:close/>
                </a:path>
                <a:path w="1310005" h="992504">
                  <a:moveTo>
                    <a:pt x="1068470" y="289373"/>
                  </a:moveTo>
                  <a:lnTo>
                    <a:pt x="1009121" y="289373"/>
                  </a:lnTo>
                  <a:lnTo>
                    <a:pt x="1009121" y="486006"/>
                  </a:lnTo>
                  <a:lnTo>
                    <a:pt x="1004369" y="545360"/>
                  </a:lnTo>
                  <a:lnTo>
                    <a:pt x="990536" y="595839"/>
                  </a:lnTo>
                  <a:lnTo>
                    <a:pt x="968251" y="636590"/>
                  </a:lnTo>
                  <a:lnTo>
                    <a:pt x="938148" y="666756"/>
                  </a:lnTo>
                  <a:lnTo>
                    <a:pt x="900857" y="685483"/>
                  </a:lnTo>
                  <a:lnTo>
                    <a:pt x="857010" y="691916"/>
                  </a:lnTo>
                  <a:lnTo>
                    <a:pt x="998154" y="691916"/>
                  </a:lnTo>
                  <a:lnTo>
                    <a:pt x="1035433" y="640750"/>
                  </a:lnTo>
                  <a:lnTo>
                    <a:pt x="1053493" y="595433"/>
                  </a:lnTo>
                  <a:lnTo>
                    <a:pt x="1064652" y="543668"/>
                  </a:lnTo>
                  <a:lnTo>
                    <a:pt x="1068470" y="486006"/>
                  </a:lnTo>
                  <a:lnTo>
                    <a:pt x="1068470"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0" name="object 9">
              <a:extLst>
                <a:ext uri="{FF2B5EF4-FFF2-40B4-BE49-F238E27FC236}">
                  <a16:creationId xmlns:a16="http://schemas.microsoft.com/office/drawing/2014/main" id="{ED5A19A4-A4C3-8887-C175-A5A497A6D963}"/>
                </a:ext>
              </a:extLst>
            </p:cNvPr>
            <p:cNvSpPr/>
            <p:nvPr/>
          </p:nvSpPr>
          <p:spPr>
            <a:xfrm>
              <a:off x="8169268" y="2966944"/>
              <a:ext cx="595791" cy="524458"/>
            </a:xfrm>
            <a:custGeom>
              <a:avLst/>
              <a:gdLst/>
              <a:ahLst/>
              <a:cxnLst/>
              <a:rect l="l" t="t" r="r" b="b"/>
              <a:pathLst>
                <a:path w="1310005" h="1153159">
                  <a:moveTo>
                    <a:pt x="1309636" y="0"/>
                  </a:moveTo>
                  <a:lnTo>
                    <a:pt x="1010983" y="0"/>
                  </a:lnTo>
                  <a:lnTo>
                    <a:pt x="1010983" y="59690"/>
                  </a:lnTo>
                  <a:lnTo>
                    <a:pt x="1010983" y="431800"/>
                  </a:lnTo>
                  <a:lnTo>
                    <a:pt x="0" y="431800"/>
                  </a:lnTo>
                  <a:lnTo>
                    <a:pt x="0" y="491490"/>
                  </a:lnTo>
                  <a:lnTo>
                    <a:pt x="0" y="661670"/>
                  </a:lnTo>
                  <a:lnTo>
                    <a:pt x="0" y="721360"/>
                  </a:lnTo>
                  <a:lnTo>
                    <a:pt x="1010983" y="721360"/>
                  </a:lnTo>
                  <a:lnTo>
                    <a:pt x="1010983" y="1094740"/>
                  </a:lnTo>
                  <a:lnTo>
                    <a:pt x="1010983" y="1153160"/>
                  </a:lnTo>
                  <a:lnTo>
                    <a:pt x="1309636" y="1153160"/>
                  </a:lnTo>
                  <a:lnTo>
                    <a:pt x="1309636" y="1094740"/>
                  </a:lnTo>
                  <a:lnTo>
                    <a:pt x="1070330" y="1094740"/>
                  </a:lnTo>
                  <a:lnTo>
                    <a:pt x="1070330" y="721360"/>
                  </a:lnTo>
                  <a:lnTo>
                    <a:pt x="1070330" y="661670"/>
                  </a:lnTo>
                  <a:lnTo>
                    <a:pt x="59359" y="661670"/>
                  </a:lnTo>
                  <a:lnTo>
                    <a:pt x="59359" y="491490"/>
                  </a:lnTo>
                  <a:lnTo>
                    <a:pt x="1070330" y="491490"/>
                  </a:lnTo>
                  <a:lnTo>
                    <a:pt x="1070330" y="431800"/>
                  </a:lnTo>
                  <a:lnTo>
                    <a:pt x="1070330" y="59690"/>
                  </a:lnTo>
                  <a:lnTo>
                    <a:pt x="1250276" y="59690"/>
                  </a:lnTo>
                  <a:lnTo>
                    <a:pt x="1250276" y="1094219"/>
                  </a:lnTo>
                  <a:lnTo>
                    <a:pt x="1309636" y="1094219"/>
                  </a:lnTo>
                  <a:lnTo>
                    <a:pt x="1309636" y="59690"/>
                  </a:lnTo>
                  <a:lnTo>
                    <a:pt x="1309636" y="59105"/>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1" name="object 10">
              <a:extLst>
                <a:ext uri="{FF2B5EF4-FFF2-40B4-BE49-F238E27FC236}">
                  <a16:creationId xmlns:a16="http://schemas.microsoft.com/office/drawing/2014/main" id="{58CBCC19-3EA3-DA51-528C-3F9491DB1696}"/>
                </a:ext>
              </a:extLst>
            </p:cNvPr>
            <p:cNvSpPr/>
            <p:nvPr/>
          </p:nvSpPr>
          <p:spPr>
            <a:xfrm>
              <a:off x="8158307" y="3551854"/>
              <a:ext cx="617740" cy="575864"/>
            </a:xfrm>
            <a:custGeom>
              <a:avLst/>
              <a:gdLst/>
              <a:ahLst/>
              <a:cxnLst/>
              <a:rect l="l" t="t" r="r" b="b"/>
              <a:pathLst>
                <a:path w="1358265" h="1266190">
                  <a:moveTo>
                    <a:pt x="680775" y="0"/>
                  </a:moveTo>
                  <a:lnTo>
                    <a:pt x="627427" y="1270"/>
                  </a:lnTo>
                  <a:lnTo>
                    <a:pt x="574908" y="7620"/>
                  </a:lnTo>
                  <a:lnTo>
                    <a:pt x="523404" y="16510"/>
                  </a:lnTo>
                  <a:lnTo>
                    <a:pt x="473101" y="29210"/>
                  </a:lnTo>
                  <a:lnTo>
                    <a:pt x="424186" y="44450"/>
                  </a:lnTo>
                  <a:lnTo>
                    <a:pt x="376843" y="63500"/>
                  </a:lnTo>
                  <a:lnTo>
                    <a:pt x="331259" y="86360"/>
                  </a:lnTo>
                  <a:lnTo>
                    <a:pt x="287621" y="111760"/>
                  </a:lnTo>
                  <a:lnTo>
                    <a:pt x="246114" y="140970"/>
                  </a:lnTo>
                  <a:lnTo>
                    <a:pt x="206925" y="172720"/>
                  </a:lnTo>
                  <a:lnTo>
                    <a:pt x="172031" y="205740"/>
                  </a:lnTo>
                  <a:lnTo>
                    <a:pt x="140170" y="241300"/>
                  </a:lnTo>
                  <a:lnTo>
                    <a:pt x="111404" y="278130"/>
                  </a:lnTo>
                  <a:lnTo>
                    <a:pt x="85793" y="317500"/>
                  </a:lnTo>
                  <a:lnTo>
                    <a:pt x="63398" y="358140"/>
                  </a:lnTo>
                  <a:lnTo>
                    <a:pt x="44281" y="401320"/>
                  </a:lnTo>
                  <a:lnTo>
                    <a:pt x="28503" y="445770"/>
                  </a:lnTo>
                  <a:lnTo>
                    <a:pt x="16124" y="491490"/>
                  </a:lnTo>
                  <a:lnTo>
                    <a:pt x="7207" y="537210"/>
                  </a:lnTo>
                  <a:lnTo>
                    <a:pt x="1812" y="585470"/>
                  </a:lnTo>
                  <a:lnTo>
                    <a:pt x="0" y="633730"/>
                  </a:lnTo>
                  <a:lnTo>
                    <a:pt x="1795" y="683260"/>
                  </a:lnTo>
                  <a:lnTo>
                    <a:pt x="7140" y="730250"/>
                  </a:lnTo>
                  <a:lnTo>
                    <a:pt x="15975" y="777240"/>
                  </a:lnTo>
                  <a:lnTo>
                    <a:pt x="28239" y="822960"/>
                  </a:lnTo>
                  <a:lnTo>
                    <a:pt x="43871" y="866140"/>
                  </a:lnTo>
                  <a:lnTo>
                    <a:pt x="62811" y="909320"/>
                  </a:lnTo>
                  <a:lnTo>
                    <a:pt x="84998" y="949960"/>
                  </a:lnTo>
                  <a:lnTo>
                    <a:pt x="110372" y="989330"/>
                  </a:lnTo>
                  <a:lnTo>
                    <a:pt x="138872" y="1026160"/>
                  </a:lnTo>
                  <a:lnTo>
                    <a:pt x="170438" y="1061720"/>
                  </a:lnTo>
                  <a:lnTo>
                    <a:pt x="205009" y="1094740"/>
                  </a:lnTo>
                  <a:lnTo>
                    <a:pt x="243956" y="1126490"/>
                  </a:lnTo>
                  <a:lnTo>
                    <a:pt x="285231" y="1154430"/>
                  </a:lnTo>
                  <a:lnTo>
                    <a:pt x="328651" y="1181100"/>
                  </a:lnTo>
                  <a:lnTo>
                    <a:pt x="374029" y="1202690"/>
                  </a:lnTo>
                  <a:lnTo>
                    <a:pt x="421182" y="1221740"/>
                  </a:lnTo>
                  <a:lnTo>
                    <a:pt x="469922" y="1238250"/>
                  </a:lnTo>
                  <a:lnTo>
                    <a:pt x="520067" y="1250950"/>
                  </a:lnTo>
                  <a:lnTo>
                    <a:pt x="571429" y="1259840"/>
                  </a:lnTo>
                  <a:lnTo>
                    <a:pt x="623824" y="1264920"/>
                  </a:lnTo>
                  <a:lnTo>
                    <a:pt x="677068" y="1266190"/>
                  </a:lnTo>
                  <a:lnTo>
                    <a:pt x="730451" y="1264920"/>
                  </a:lnTo>
                  <a:lnTo>
                    <a:pt x="782996" y="1259840"/>
                  </a:lnTo>
                  <a:lnTo>
                    <a:pt x="834517" y="1250950"/>
                  </a:lnTo>
                  <a:lnTo>
                    <a:pt x="884827" y="1238250"/>
                  </a:lnTo>
                  <a:lnTo>
                    <a:pt x="933741" y="1223010"/>
                  </a:lnTo>
                  <a:lnTo>
                    <a:pt x="971606" y="1207770"/>
                  </a:lnTo>
                  <a:lnTo>
                    <a:pt x="677068" y="1207770"/>
                  </a:lnTo>
                  <a:lnTo>
                    <a:pt x="624916" y="1205230"/>
                  </a:lnTo>
                  <a:lnTo>
                    <a:pt x="574198" y="1200150"/>
                  </a:lnTo>
                  <a:lnTo>
                    <a:pt x="525046" y="1191260"/>
                  </a:lnTo>
                  <a:lnTo>
                    <a:pt x="477597" y="1179830"/>
                  </a:lnTo>
                  <a:lnTo>
                    <a:pt x="431983" y="1163320"/>
                  </a:lnTo>
                  <a:lnTo>
                    <a:pt x="388339" y="1145540"/>
                  </a:lnTo>
                  <a:lnTo>
                    <a:pt x="346800" y="1123950"/>
                  </a:lnTo>
                  <a:lnTo>
                    <a:pt x="307499" y="1099820"/>
                  </a:lnTo>
                  <a:lnTo>
                    <a:pt x="270571" y="1073150"/>
                  </a:lnTo>
                  <a:lnTo>
                    <a:pt x="236149" y="1043940"/>
                  </a:lnTo>
                  <a:lnTo>
                    <a:pt x="204369" y="1010920"/>
                  </a:lnTo>
                  <a:lnTo>
                    <a:pt x="175365" y="976630"/>
                  </a:lnTo>
                  <a:lnTo>
                    <a:pt x="149269" y="941070"/>
                  </a:lnTo>
                  <a:lnTo>
                    <a:pt x="126218" y="901700"/>
                  </a:lnTo>
                  <a:lnTo>
                    <a:pt x="106345" y="861060"/>
                  </a:lnTo>
                  <a:lnTo>
                    <a:pt x="89784" y="819150"/>
                  </a:lnTo>
                  <a:lnTo>
                    <a:pt x="76670" y="774700"/>
                  </a:lnTo>
                  <a:lnTo>
                    <a:pt x="67136" y="730250"/>
                  </a:lnTo>
                  <a:lnTo>
                    <a:pt x="61318" y="683260"/>
                  </a:lnTo>
                  <a:lnTo>
                    <a:pt x="59348" y="633730"/>
                  </a:lnTo>
                  <a:lnTo>
                    <a:pt x="60827" y="594360"/>
                  </a:lnTo>
                  <a:lnTo>
                    <a:pt x="65247" y="554990"/>
                  </a:lnTo>
                  <a:lnTo>
                    <a:pt x="72590" y="514350"/>
                  </a:lnTo>
                  <a:lnTo>
                    <a:pt x="82833" y="474980"/>
                  </a:lnTo>
                  <a:lnTo>
                    <a:pt x="95957" y="436880"/>
                  </a:lnTo>
                  <a:lnTo>
                    <a:pt x="111941" y="398780"/>
                  </a:lnTo>
                  <a:lnTo>
                    <a:pt x="130763" y="360680"/>
                  </a:lnTo>
                  <a:lnTo>
                    <a:pt x="152404" y="325120"/>
                  </a:lnTo>
                  <a:lnTo>
                    <a:pt x="176842" y="290830"/>
                  </a:lnTo>
                  <a:lnTo>
                    <a:pt x="204057" y="257810"/>
                  </a:lnTo>
                  <a:lnTo>
                    <a:pt x="234029" y="227330"/>
                  </a:lnTo>
                  <a:lnTo>
                    <a:pt x="266735" y="198120"/>
                  </a:lnTo>
                  <a:lnTo>
                    <a:pt x="302157" y="171450"/>
                  </a:lnTo>
                  <a:lnTo>
                    <a:pt x="340272" y="146050"/>
                  </a:lnTo>
                  <a:lnTo>
                    <a:pt x="381061" y="124460"/>
                  </a:lnTo>
                  <a:lnTo>
                    <a:pt x="424503" y="105410"/>
                  </a:lnTo>
                  <a:lnTo>
                    <a:pt x="470576" y="88900"/>
                  </a:lnTo>
                  <a:lnTo>
                    <a:pt x="519261" y="76200"/>
                  </a:lnTo>
                  <a:lnTo>
                    <a:pt x="570536" y="67310"/>
                  </a:lnTo>
                  <a:lnTo>
                    <a:pt x="624381" y="60960"/>
                  </a:lnTo>
                  <a:lnTo>
                    <a:pt x="680775" y="59690"/>
                  </a:lnTo>
                  <a:lnTo>
                    <a:pt x="977699" y="59690"/>
                  </a:lnTo>
                  <a:lnTo>
                    <a:pt x="959998" y="52070"/>
                  </a:lnTo>
                  <a:lnTo>
                    <a:pt x="917039" y="36830"/>
                  </a:lnTo>
                  <a:lnTo>
                    <a:pt x="872520" y="24130"/>
                  </a:lnTo>
                  <a:lnTo>
                    <a:pt x="826537" y="13970"/>
                  </a:lnTo>
                  <a:lnTo>
                    <a:pt x="779188" y="6350"/>
                  </a:lnTo>
                  <a:lnTo>
                    <a:pt x="730568" y="1270"/>
                  </a:lnTo>
                  <a:lnTo>
                    <a:pt x="680775" y="0"/>
                  </a:lnTo>
                  <a:close/>
                </a:path>
                <a:path w="1358265" h="1266190">
                  <a:moveTo>
                    <a:pt x="977699" y="59690"/>
                  </a:moveTo>
                  <a:lnTo>
                    <a:pt x="680775" y="59690"/>
                  </a:lnTo>
                  <a:lnTo>
                    <a:pt x="730476" y="60960"/>
                  </a:lnTo>
                  <a:lnTo>
                    <a:pt x="778882" y="66040"/>
                  </a:lnTo>
                  <a:lnTo>
                    <a:pt x="825879" y="73660"/>
                  </a:lnTo>
                  <a:lnTo>
                    <a:pt x="871349" y="85090"/>
                  </a:lnTo>
                  <a:lnTo>
                    <a:pt x="915177" y="99060"/>
                  </a:lnTo>
                  <a:lnTo>
                    <a:pt x="957247" y="115570"/>
                  </a:lnTo>
                  <a:lnTo>
                    <a:pt x="997443" y="135890"/>
                  </a:lnTo>
                  <a:lnTo>
                    <a:pt x="1035649" y="157480"/>
                  </a:lnTo>
                  <a:lnTo>
                    <a:pt x="1071749" y="182880"/>
                  </a:lnTo>
                  <a:lnTo>
                    <a:pt x="1105627" y="209550"/>
                  </a:lnTo>
                  <a:lnTo>
                    <a:pt x="1137168" y="238760"/>
                  </a:lnTo>
                  <a:lnTo>
                    <a:pt x="1166255" y="270510"/>
                  </a:lnTo>
                  <a:lnTo>
                    <a:pt x="1192772" y="303530"/>
                  </a:lnTo>
                  <a:lnTo>
                    <a:pt x="1216604" y="339090"/>
                  </a:lnTo>
                  <a:lnTo>
                    <a:pt x="1237634" y="377190"/>
                  </a:lnTo>
                  <a:lnTo>
                    <a:pt x="1255747" y="416560"/>
                  </a:lnTo>
                  <a:lnTo>
                    <a:pt x="1270827" y="457200"/>
                  </a:lnTo>
                  <a:lnTo>
                    <a:pt x="1282757" y="499110"/>
                  </a:lnTo>
                  <a:lnTo>
                    <a:pt x="1291423" y="543560"/>
                  </a:lnTo>
                  <a:lnTo>
                    <a:pt x="1296707" y="588010"/>
                  </a:lnTo>
                  <a:lnTo>
                    <a:pt x="1298494" y="633730"/>
                  </a:lnTo>
                  <a:lnTo>
                    <a:pt x="1297016" y="674370"/>
                  </a:lnTo>
                  <a:lnTo>
                    <a:pt x="1292595" y="713740"/>
                  </a:lnTo>
                  <a:lnTo>
                    <a:pt x="1285253" y="753110"/>
                  </a:lnTo>
                  <a:lnTo>
                    <a:pt x="1275009" y="792480"/>
                  </a:lnTo>
                  <a:lnTo>
                    <a:pt x="1261885" y="831850"/>
                  </a:lnTo>
                  <a:lnTo>
                    <a:pt x="1245902" y="869950"/>
                  </a:lnTo>
                  <a:lnTo>
                    <a:pt x="1227079" y="906780"/>
                  </a:lnTo>
                  <a:lnTo>
                    <a:pt x="1205439" y="942340"/>
                  </a:lnTo>
                  <a:lnTo>
                    <a:pt x="1181000" y="976630"/>
                  </a:lnTo>
                  <a:lnTo>
                    <a:pt x="1153785" y="1009650"/>
                  </a:lnTo>
                  <a:lnTo>
                    <a:pt x="1123814" y="1040130"/>
                  </a:lnTo>
                  <a:lnTo>
                    <a:pt x="1091107" y="1069340"/>
                  </a:lnTo>
                  <a:lnTo>
                    <a:pt x="1055686" y="1096010"/>
                  </a:lnTo>
                  <a:lnTo>
                    <a:pt x="1017570" y="1120140"/>
                  </a:lnTo>
                  <a:lnTo>
                    <a:pt x="976781" y="1143000"/>
                  </a:lnTo>
                  <a:lnTo>
                    <a:pt x="933340" y="1162050"/>
                  </a:lnTo>
                  <a:lnTo>
                    <a:pt x="887267" y="1177290"/>
                  </a:lnTo>
                  <a:lnTo>
                    <a:pt x="838582" y="1189990"/>
                  </a:lnTo>
                  <a:lnTo>
                    <a:pt x="787307" y="1200150"/>
                  </a:lnTo>
                  <a:lnTo>
                    <a:pt x="733462" y="1205230"/>
                  </a:lnTo>
                  <a:lnTo>
                    <a:pt x="677068" y="1207770"/>
                  </a:lnTo>
                  <a:lnTo>
                    <a:pt x="971606" y="1207770"/>
                  </a:lnTo>
                  <a:lnTo>
                    <a:pt x="1026637" y="1181100"/>
                  </a:lnTo>
                  <a:lnTo>
                    <a:pt x="1070248" y="1155700"/>
                  </a:lnTo>
                  <a:lnTo>
                    <a:pt x="1111719" y="1126490"/>
                  </a:lnTo>
                  <a:lnTo>
                    <a:pt x="1150865" y="1094740"/>
                  </a:lnTo>
                  <a:lnTo>
                    <a:pt x="1185770" y="1061720"/>
                  </a:lnTo>
                  <a:lnTo>
                    <a:pt x="1217640" y="1027430"/>
                  </a:lnTo>
                  <a:lnTo>
                    <a:pt x="1246414" y="989330"/>
                  </a:lnTo>
                  <a:lnTo>
                    <a:pt x="1272032" y="949960"/>
                  </a:lnTo>
                  <a:lnTo>
                    <a:pt x="1294432" y="909320"/>
                  </a:lnTo>
                  <a:lnTo>
                    <a:pt x="1313553" y="867410"/>
                  </a:lnTo>
                  <a:lnTo>
                    <a:pt x="1329335" y="822960"/>
                  </a:lnTo>
                  <a:lnTo>
                    <a:pt x="1341716" y="777240"/>
                  </a:lnTo>
                  <a:lnTo>
                    <a:pt x="1350635" y="730250"/>
                  </a:lnTo>
                  <a:lnTo>
                    <a:pt x="1356031" y="683260"/>
                  </a:lnTo>
                  <a:lnTo>
                    <a:pt x="1357843" y="633730"/>
                  </a:lnTo>
                  <a:lnTo>
                    <a:pt x="1356208" y="588010"/>
                  </a:lnTo>
                  <a:lnTo>
                    <a:pt x="1351369" y="542290"/>
                  </a:lnTo>
                  <a:lnTo>
                    <a:pt x="1343422" y="497840"/>
                  </a:lnTo>
                  <a:lnTo>
                    <a:pt x="1332464" y="454660"/>
                  </a:lnTo>
                  <a:lnTo>
                    <a:pt x="1318591" y="412750"/>
                  </a:lnTo>
                  <a:lnTo>
                    <a:pt x="1301901" y="372110"/>
                  </a:lnTo>
                  <a:lnTo>
                    <a:pt x="1282489" y="334010"/>
                  </a:lnTo>
                  <a:lnTo>
                    <a:pt x="1260453" y="297180"/>
                  </a:lnTo>
                  <a:lnTo>
                    <a:pt x="1235890" y="261620"/>
                  </a:lnTo>
                  <a:lnTo>
                    <a:pt x="1208896" y="228600"/>
                  </a:lnTo>
                  <a:lnTo>
                    <a:pt x="1179568" y="196850"/>
                  </a:lnTo>
                  <a:lnTo>
                    <a:pt x="1148002" y="166370"/>
                  </a:lnTo>
                  <a:lnTo>
                    <a:pt x="1114295" y="139700"/>
                  </a:lnTo>
                  <a:lnTo>
                    <a:pt x="1078545" y="114300"/>
                  </a:lnTo>
                  <a:lnTo>
                    <a:pt x="1040848" y="91440"/>
                  </a:lnTo>
                  <a:lnTo>
                    <a:pt x="1001300" y="69850"/>
                  </a:lnTo>
                  <a:lnTo>
                    <a:pt x="977699" y="59690"/>
                  </a:lnTo>
                  <a:close/>
                </a:path>
                <a:path w="1358265" h="1266190">
                  <a:moveTo>
                    <a:pt x="680775" y="245110"/>
                  </a:moveTo>
                  <a:lnTo>
                    <a:pt x="636005" y="246380"/>
                  </a:lnTo>
                  <a:lnTo>
                    <a:pt x="591570" y="251460"/>
                  </a:lnTo>
                  <a:lnTo>
                    <a:pt x="547877" y="260350"/>
                  </a:lnTo>
                  <a:lnTo>
                    <a:pt x="505335" y="273050"/>
                  </a:lnTo>
                  <a:lnTo>
                    <a:pt x="464351" y="288290"/>
                  </a:lnTo>
                  <a:lnTo>
                    <a:pt x="425333" y="308610"/>
                  </a:lnTo>
                  <a:lnTo>
                    <a:pt x="388691" y="331470"/>
                  </a:lnTo>
                  <a:lnTo>
                    <a:pt x="354831" y="356870"/>
                  </a:lnTo>
                  <a:lnTo>
                    <a:pt x="324162" y="386080"/>
                  </a:lnTo>
                  <a:lnTo>
                    <a:pt x="297091" y="419100"/>
                  </a:lnTo>
                  <a:lnTo>
                    <a:pt x="274028" y="455930"/>
                  </a:lnTo>
                  <a:lnTo>
                    <a:pt x="255379" y="495300"/>
                  </a:lnTo>
                  <a:lnTo>
                    <a:pt x="241553" y="538480"/>
                  </a:lnTo>
                  <a:lnTo>
                    <a:pt x="232959" y="584200"/>
                  </a:lnTo>
                  <a:lnTo>
                    <a:pt x="230003" y="633730"/>
                  </a:lnTo>
                  <a:lnTo>
                    <a:pt x="232779" y="681990"/>
                  </a:lnTo>
                  <a:lnTo>
                    <a:pt x="240954" y="727710"/>
                  </a:lnTo>
                  <a:lnTo>
                    <a:pt x="254301" y="770890"/>
                  </a:lnTo>
                  <a:lnTo>
                    <a:pt x="272590" y="811530"/>
                  </a:lnTo>
                  <a:lnTo>
                    <a:pt x="295593" y="848360"/>
                  </a:lnTo>
                  <a:lnTo>
                    <a:pt x="323083" y="882650"/>
                  </a:lnTo>
                  <a:lnTo>
                    <a:pt x="354829" y="913130"/>
                  </a:lnTo>
                  <a:lnTo>
                    <a:pt x="390604" y="941070"/>
                  </a:lnTo>
                  <a:lnTo>
                    <a:pt x="430180" y="965200"/>
                  </a:lnTo>
                  <a:lnTo>
                    <a:pt x="473327" y="985520"/>
                  </a:lnTo>
                  <a:lnTo>
                    <a:pt x="519818" y="1000760"/>
                  </a:lnTo>
                  <a:lnTo>
                    <a:pt x="569425" y="1012190"/>
                  </a:lnTo>
                  <a:lnTo>
                    <a:pt x="621917" y="1019810"/>
                  </a:lnTo>
                  <a:lnTo>
                    <a:pt x="677068" y="1022350"/>
                  </a:lnTo>
                  <a:lnTo>
                    <a:pt x="729051" y="1019810"/>
                  </a:lnTo>
                  <a:lnTo>
                    <a:pt x="778712" y="1013460"/>
                  </a:lnTo>
                  <a:lnTo>
                    <a:pt x="825864" y="1003300"/>
                  </a:lnTo>
                  <a:lnTo>
                    <a:pt x="870320" y="989330"/>
                  </a:lnTo>
                  <a:lnTo>
                    <a:pt x="911893" y="971550"/>
                  </a:lnTo>
                  <a:lnTo>
                    <a:pt x="928737" y="962660"/>
                  </a:lnTo>
                  <a:lnTo>
                    <a:pt x="677068" y="962660"/>
                  </a:lnTo>
                  <a:lnTo>
                    <a:pt x="617876" y="960120"/>
                  </a:lnTo>
                  <a:lnTo>
                    <a:pt x="563859" y="951230"/>
                  </a:lnTo>
                  <a:lnTo>
                    <a:pt x="514942" y="938530"/>
                  </a:lnTo>
                  <a:lnTo>
                    <a:pt x="471047" y="920750"/>
                  </a:lnTo>
                  <a:lnTo>
                    <a:pt x="432098" y="899160"/>
                  </a:lnTo>
                  <a:lnTo>
                    <a:pt x="398019" y="873760"/>
                  </a:lnTo>
                  <a:lnTo>
                    <a:pt x="368732" y="844550"/>
                  </a:lnTo>
                  <a:lnTo>
                    <a:pt x="344161" y="814070"/>
                  </a:lnTo>
                  <a:lnTo>
                    <a:pt x="324229" y="781050"/>
                  </a:lnTo>
                  <a:lnTo>
                    <a:pt x="308860" y="745490"/>
                  </a:lnTo>
                  <a:lnTo>
                    <a:pt x="297977" y="708660"/>
                  </a:lnTo>
                  <a:lnTo>
                    <a:pt x="289362" y="633730"/>
                  </a:lnTo>
                  <a:lnTo>
                    <a:pt x="291548" y="596900"/>
                  </a:lnTo>
                  <a:lnTo>
                    <a:pt x="309226" y="524510"/>
                  </a:lnTo>
                  <a:lnTo>
                    <a:pt x="324850" y="488950"/>
                  </a:lnTo>
                  <a:lnTo>
                    <a:pt x="345084" y="455930"/>
                  </a:lnTo>
                  <a:lnTo>
                    <a:pt x="369993" y="424180"/>
                  </a:lnTo>
                  <a:lnTo>
                    <a:pt x="399644" y="394970"/>
                  </a:lnTo>
                  <a:lnTo>
                    <a:pt x="434102" y="369570"/>
                  </a:lnTo>
                  <a:lnTo>
                    <a:pt x="473431" y="347980"/>
                  </a:lnTo>
                  <a:lnTo>
                    <a:pt x="517697" y="328930"/>
                  </a:lnTo>
                  <a:lnTo>
                    <a:pt x="566967" y="314960"/>
                  </a:lnTo>
                  <a:lnTo>
                    <a:pt x="621304" y="307340"/>
                  </a:lnTo>
                  <a:lnTo>
                    <a:pt x="680775" y="303530"/>
                  </a:lnTo>
                  <a:lnTo>
                    <a:pt x="929750" y="303530"/>
                  </a:lnTo>
                  <a:lnTo>
                    <a:pt x="927667" y="302260"/>
                  </a:lnTo>
                  <a:lnTo>
                    <a:pt x="884520" y="281940"/>
                  </a:lnTo>
                  <a:lnTo>
                    <a:pt x="838028" y="265430"/>
                  </a:lnTo>
                  <a:lnTo>
                    <a:pt x="788421" y="254000"/>
                  </a:lnTo>
                  <a:lnTo>
                    <a:pt x="735927" y="247650"/>
                  </a:lnTo>
                  <a:lnTo>
                    <a:pt x="680775" y="245110"/>
                  </a:lnTo>
                  <a:close/>
                </a:path>
                <a:path w="1358265" h="1266190">
                  <a:moveTo>
                    <a:pt x="929750" y="303530"/>
                  </a:moveTo>
                  <a:lnTo>
                    <a:pt x="680775" y="303530"/>
                  </a:lnTo>
                  <a:lnTo>
                    <a:pt x="724021" y="306070"/>
                  </a:lnTo>
                  <a:lnTo>
                    <a:pt x="767185" y="311150"/>
                  </a:lnTo>
                  <a:lnTo>
                    <a:pt x="809680" y="321310"/>
                  </a:lnTo>
                  <a:lnTo>
                    <a:pt x="850918" y="334010"/>
                  </a:lnTo>
                  <a:lnTo>
                    <a:pt x="890311" y="350520"/>
                  </a:lnTo>
                  <a:lnTo>
                    <a:pt x="927271" y="372110"/>
                  </a:lnTo>
                  <a:lnTo>
                    <a:pt x="961211" y="397510"/>
                  </a:lnTo>
                  <a:lnTo>
                    <a:pt x="991541" y="426720"/>
                  </a:lnTo>
                  <a:lnTo>
                    <a:pt x="1017675" y="459740"/>
                  </a:lnTo>
                  <a:lnTo>
                    <a:pt x="1039025" y="496570"/>
                  </a:lnTo>
                  <a:lnTo>
                    <a:pt x="1055003" y="538480"/>
                  </a:lnTo>
                  <a:lnTo>
                    <a:pt x="1065021" y="584200"/>
                  </a:lnTo>
                  <a:lnTo>
                    <a:pt x="1068491" y="633730"/>
                  </a:lnTo>
                  <a:lnTo>
                    <a:pt x="1064988" y="684530"/>
                  </a:lnTo>
                  <a:lnTo>
                    <a:pt x="1054875" y="730250"/>
                  </a:lnTo>
                  <a:lnTo>
                    <a:pt x="1038745" y="770890"/>
                  </a:lnTo>
                  <a:lnTo>
                    <a:pt x="1017193" y="807720"/>
                  </a:lnTo>
                  <a:lnTo>
                    <a:pt x="990810" y="840740"/>
                  </a:lnTo>
                  <a:lnTo>
                    <a:pt x="960190" y="869950"/>
                  </a:lnTo>
                  <a:lnTo>
                    <a:pt x="925928" y="895350"/>
                  </a:lnTo>
                  <a:lnTo>
                    <a:pt x="888615" y="915670"/>
                  </a:lnTo>
                  <a:lnTo>
                    <a:pt x="848845" y="933450"/>
                  </a:lnTo>
                  <a:lnTo>
                    <a:pt x="807213" y="946150"/>
                  </a:lnTo>
                  <a:lnTo>
                    <a:pt x="764310" y="955040"/>
                  </a:lnTo>
                  <a:lnTo>
                    <a:pt x="720731" y="961390"/>
                  </a:lnTo>
                  <a:lnTo>
                    <a:pt x="677068" y="962660"/>
                  </a:lnTo>
                  <a:lnTo>
                    <a:pt x="928737" y="962660"/>
                  </a:lnTo>
                  <a:lnTo>
                    <a:pt x="985639" y="927100"/>
                  </a:lnTo>
                  <a:lnTo>
                    <a:pt x="1017438" y="899160"/>
                  </a:lnTo>
                  <a:lnTo>
                    <a:pt x="1045605" y="869950"/>
                  </a:lnTo>
                  <a:lnTo>
                    <a:pt x="1069952" y="835660"/>
                  </a:lnTo>
                  <a:lnTo>
                    <a:pt x="1090292" y="800100"/>
                  </a:lnTo>
                  <a:lnTo>
                    <a:pt x="1106438" y="762000"/>
                  </a:lnTo>
                  <a:lnTo>
                    <a:pt x="1118203" y="721360"/>
                  </a:lnTo>
                  <a:lnTo>
                    <a:pt x="1125399" y="679450"/>
                  </a:lnTo>
                  <a:lnTo>
                    <a:pt x="1127840" y="633730"/>
                  </a:lnTo>
                  <a:lnTo>
                    <a:pt x="1125064" y="586740"/>
                  </a:lnTo>
                  <a:lnTo>
                    <a:pt x="1116889" y="541020"/>
                  </a:lnTo>
                  <a:lnTo>
                    <a:pt x="1103543" y="497840"/>
                  </a:lnTo>
                  <a:lnTo>
                    <a:pt x="1085254" y="457200"/>
                  </a:lnTo>
                  <a:lnTo>
                    <a:pt x="1062252" y="419100"/>
                  </a:lnTo>
                  <a:lnTo>
                    <a:pt x="1034763" y="384810"/>
                  </a:lnTo>
                  <a:lnTo>
                    <a:pt x="1003017" y="353060"/>
                  </a:lnTo>
                  <a:lnTo>
                    <a:pt x="967243" y="326390"/>
                  </a:lnTo>
                  <a:lnTo>
                    <a:pt x="929750" y="30353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2" name="object 11">
              <a:extLst>
                <a:ext uri="{FF2B5EF4-FFF2-40B4-BE49-F238E27FC236}">
                  <a16:creationId xmlns:a16="http://schemas.microsoft.com/office/drawing/2014/main" id="{D4E16880-6C7C-01F9-8E70-65F6EC79261F}"/>
                </a:ext>
              </a:extLst>
            </p:cNvPr>
            <p:cNvSpPr/>
            <p:nvPr/>
          </p:nvSpPr>
          <p:spPr>
            <a:xfrm>
              <a:off x="8169273" y="4235718"/>
              <a:ext cx="595791" cy="526480"/>
            </a:xfrm>
            <a:custGeom>
              <a:avLst/>
              <a:gdLst/>
              <a:ahLst/>
              <a:cxnLst/>
              <a:rect l="l" t="t" r="r" b="b"/>
              <a:pathLst>
                <a:path w="1310005" h="1157604">
                  <a:moveTo>
                    <a:pt x="1309625" y="0"/>
                  </a:moveTo>
                  <a:lnTo>
                    <a:pt x="0" y="0"/>
                  </a:lnTo>
                  <a:lnTo>
                    <a:pt x="0" y="289383"/>
                  </a:lnTo>
                  <a:lnTo>
                    <a:pt x="811619" y="289383"/>
                  </a:lnTo>
                  <a:lnTo>
                    <a:pt x="0" y="811137"/>
                  </a:lnTo>
                  <a:lnTo>
                    <a:pt x="0" y="1157535"/>
                  </a:lnTo>
                  <a:lnTo>
                    <a:pt x="1309625" y="1157535"/>
                  </a:lnTo>
                  <a:lnTo>
                    <a:pt x="1309625" y="1098186"/>
                  </a:lnTo>
                  <a:lnTo>
                    <a:pt x="59348" y="1098186"/>
                  </a:lnTo>
                  <a:lnTo>
                    <a:pt x="59348" y="843544"/>
                  </a:lnTo>
                  <a:lnTo>
                    <a:pt x="1013696" y="230024"/>
                  </a:lnTo>
                  <a:lnTo>
                    <a:pt x="59348" y="230024"/>
                  </a:lnTo>
                  <a:lnTo>
                    <a:pt x="59348" y="59359"/>
                  </a:lnTo>
                  <a:lnTo>
                    <a:pt x="1309625" y="59359"/>
                  </a:lnTo>
                  <a:lnTo>
                    <a:pt x="1309625" y="0"/>
                  </a:lnTo>
                  <a:close/>
                </a:path>
                <a:path w="1310005" h="1157604">
                  <a:moveTo>
                    <a:pt x="1309625" y="59359"/>
                  </a:moveTo>
                  <a:lnTo>
                    <a:pt x="1250276" y="59359"/>
                  </a:lnTo>
                  <a:lnTo>
                    <a:pt x="1250276" y="313885"/>
                  </a:lnTo>
                  <a:lnTo>
                    <a:pt x="283729" y="927511"/>
                  </a:lnTo>
                  <a:lnTo>
                    <a:pt x="1250276" y="927511"/>
                  </a:lnTo>
                  <a:lnTo>
                    <a:pt x="1250276" y="1098186"/>
                  </a:lnTo>
                  <a:lnTo>
                    <a:pt x="1309625" y="1098186"/>
                  </a:lnTo>
                  <a:lnTo>
                    <a:pt x="1309625" y="868162"/>
                  </a:lnTo>
                  <a:lnTo>
                    <a:pt x="487953" y="868162"/>
                  </a:lnTo>
                  <a:lnTo>
                    <a:pt x="1309625" y="346513"/>
                  </a:lnTo>
                  <a:lnTo>
                    <a:pt x="1309625" y="593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3" name="object 12">
              <a:extLst>
                <a:ext uri="{FF2B5EF4-FFF2-40B4-BE49-F238E27FC236}">
                  <a16:creationId xmlns:a16="http://schemas.microsoft.com/office/drawing/2014/main" id="{A124DA40-A423-C089-306A-F9720AD42EB1}"/>
                </a:ext>
              </a:extLst>
            </p:cNvPr>
            <p:cNvSpPr/>
            <p:nvPr/>
          </p:nvSpPr>
          <p:spPr>
            <a:xfrm>
              <a:off x="7391202" y="812089"/>
              <a:ext cx="595791" cy="584817"/>
            </a:xfrm>
            <a:custGeom>
              <a:avLst/>
              <a:gdLst/>
              <a:ahLst/>
              <a:cxnLst/>
              <a:rect l="l" t="t" r="r" b="b"/>
              <a:pathLst>
                <a:path w="1310005" h="1285875">
                  <a:moveTo>
                    <a:pt x="1309635" y="0"/>
                  </a:moveTo>
                  <a:lnTo>
                    <a:pt x="0" y="485765"/>
                  </a:lnTo>
                  <a:lnTo>
                    <a:pt x="0" y="799766"/>
                  </a:lnTo>
                  <a:lnTo>
                    <a:pt x="1309635" y="1285531"/>
                  </a:lnTo>
                  <a:lnTo>
                    <a:pt x="1309635" y="1200214"/>
                  </a:lnTo>
                  <a:lnTo>
                    <a:pt x="1250286" y="1200214"/>
                  </a:lnTo>
                  <a:lnTo>
                    <a:pt x="59348" y="758469"/>
                  </a:lnTo>
                  <a:lnTo>
                    <a:pt x="59348" y="527072"/>
                  </a:lnTo>
                  <a:lnTo>
                    <a:pt x="1250286" y="85327"/>
                  </a:lnTo>
                  <a:lnTo>
                    <a:pt x="1309635" y="85327"/>
                  </a:lnTo>
                  <a:lnTo>
                    <a:pt x="1309635" y="0"/>
                  </a:lnTo>
                  <a:close/>
                </a:path>
                <a:path w="1310005" h="1285875">
                  <a:moveTo>
                    <a:pt x="1309635" y="85327"/>
                  </a:moveTo>
                  <a:lnTo>
                    <a:pt x="1250286" y="85327"/>
                  </a:lnTo>
                  <a:lnTo>
                    <a:pt x="1250286" y="272483"/>
                  </a:lnTo>
                  <a:lnTo>
                    <a:pt x="252306" y="643770"/>
                  </a:lnTo>
                  <a:lnTo>
                    <a:pt x="1250286" y="1013100"/>
                  </a:lnTo>
                  <a:lnTo>
                    <a:pt x="1250286" y="1200214"/>
                  </a:lnTo>
                  <a:lnTo>
                    <a:pt x="1309635" y="1200214"/>
                  </a:lnTo>
                  <a:lnTo>
                    <a:pt x="1309635" y="971771"/>
                  </a:lnTo>
                  <a:lnTo>
                    <a:pt x="422919" y="643634"/>
                  </a:lnTo>
                  <a:lnTo>
                    <a:pt x="1309635" y="313728"/>
                  </a:lnTo>
                  <a:lnTo>
                    <a:pt x="1309635" y="85327"/>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4" name="object 13">
              <a:extLst>
                <a:ext uri="{FF2B5EF4-FFF2-40B4-BE49-F238E27FC236}">
                  <a16:creationId xmlns:a16="http://schemas.microsoft.com/office/drawing/2014/main" id="{D173A023-B369-6E52-6233-7C601BDF8BE6}"/>
                </a:ext>
              </a:extLst>
            </p:cNvPr>
            <p:cNvSpPr/>
            <p:nvPr/>
          </p:nvSpPr>
          <p:spPr>
            <a:xfrm>
              <a:off x="7391199" y="1497030"/>
              <a:ext cx="595791" cy="422801"/>
            </a:xfrm>
            <a:custGeom>
              <a:avLst/>
              <a:gdLst/>
              <a:ahLst/>
              <a:cxnLst/>
              <a:rect l="l" t="t" r="r" b="b"/>
              <a:pathLst>
                <a:path w="1310005" h="929639">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83"/>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5" name="object 14">
              <a:extLst>
                <a:ext uri="{FF2B5EF4-FFF2-40B4-BE49-F238E27FC236}">
                  <a16:creationId xmlns:a16="http://schemas.microsoft.com/office/drawing/2014/main" id="{48D7A30A-8410-6028-A592-B5290F8E5B5E}"/>
                </a:ext>
              </a:extLst>
            </p:cNvPr>
            <p:cNvSpPr/>
            <p:nvPr/>
          </p:nvSpPr>
          <p:spPr>
            <a:xfrm>
              <a:off x="7391202" y="2050608"/>
              <a:ext cx="595791" cy="502509"/>
            </a:xfrm>
            <a:custGeom>
              <a:avLst/>
              <a:gdLst/>
              <a:ahLst/>
              <a:cxnLst/>
              <a:rect l="l" t="t" r="r" b="b"/>
              <a:pathLst>
                <a:path w="1310005" h="1104900">
                  <a:moveTo>
                    <a:pt x="1309635" y="0"/>
                  </a:moveTo>
                  <a:lnTo>
                    <a:pt x="0" y="0"/>
                  </a:lnTo>
                  <a:lnTo>
                    <a:pt x="0" y="289373"/>
                  </a:lnTo>
                  <a:lnTo>
                    <a:pt x="454478" y="289373"/>
                  </a:lnTo>
                  <a:lnTo>
                    <a:pt x="454478" y="438730"/>
                  </a:lnTo>
                  <a:lnTo>
                    <a:pt x="0" y="746668"/>
                  </a:lnTo>
                  <a:lnTo>
                    <a:pt x="0" y="1104783"/>
                  </a:lnTo>
                  <a:lnTo>
                    <a:pt x="163438" y="991352"/>
                  </a:lnTo>
                  <a:lnTo>
                    <a:pt x="59348" y="991352"/>
                  </a:lnTo>
                  <a:lnTo>
                    <a:pt x="59348" y="778133"/>
                  </a:lnTo>
                  <a:lnTo>
                    <a:pt x="513837" y="470205"/>
                  </a:lnTo>
                  <a:lnTo>
                    <a:pt x="513837" y="230024"/>
                  </a:lnTo>
                  <a:lnTo>
                    <a:pt x="59348" y="230024"/>
                  </a:lnTo>
                  <a:lnTo>
                    <a:pt x="59348" y="59348"/>
                  </a:lnTo>
                  <a:lnTo>
                    <a:pt x="1309635" y="59348"/>
                  </a:lnTo>
                  <a:lnTo>
                    <a:pt x="1309635" y="0"/>
                  </a:lnTo>
                  <a:close/>
                </a:path>
                <a:path w="1310005" h="1104900">
                  <a:moveTo>
                    <a:pt x="579700" y="748710"/>
                  </a:moveTo>
                  <a:lnTo>
                    <a:pt x="513052" y="748710"/>
                  </a:lnTo>
                  <a:lnTo>
                    <a:pt x="532229" y="786666"/>
                  </a:lnTo>
                  <a:lnTo>
                    <a:pt x="555589" y="823697"/>
                  </a:lnTo>
                  <a:lnTo>
                    <a:pt x="583173" y="859078"/>
                  </a:lnTo>
                  <a:lnTo>
                    <a:pt x="615020" y="892086"/>
                  </a:lnTo>
                  <a:lnTo>
                    <a:pt x="651168" y="922000"/>
                  </a:lnTo>
                  <a:lnTo>
                    <a:pt x="691658" y="948096"/>
                  </a:lnTo>
                  <a:lnTo>
                    <a:pt x="736528" y="969651"/>
                  </a:lnTo>
                  <a:lnTo>
                    <a:pt x="785818" y="985943"/>
                  </a:lnTo>
                  <a:lnTo>
                    <a:pt x="839567" y="996248"/>
                  </a:lnTo>
                  <a:lnTo>
                    <a:pt x="897815" y="999843"/>
                  </a:lnTo>
                  <a:lnTo>
                    <a:pt x="946647" y="997402"/>
                  </a:lnTo>
                  <a:lnTo>
                    <a:pt x="992989" y="990178"/>
                  </a:lnTo>
                  <a:lnTo>
                    <a:pt x="1036710" y="978319"/>
                  </a:lnTo>
                  <a:lnTo>
                    <a:pt x="1077680" y="961974"/>
                  </a:lnTo>
                  <a:lnTo>
                    <a:pt x="1115770" y="941293"/>
                  </a:lnTo>
                  <a:lnTo>
                    <a:pt x="1116896" y="940494"/>
                  </a:lnTo>
                  <a:lnTo>
                    <a:pt x="897815" y="940494"/>
                  </a:lnTo>
                  <a:lnTo>
                    <a:pt x="843266" y="936800"/>
                  </a:lnTo>
                  <a:lnTo>
                    <a:pt x="793334" y="926258"/>
                  </a:lnTo>
                  <a:lnTo>
                    <a:pt x="747975" y="909686"/>
                  </a:lnTo>
                  <a:lnTo>
                    <a:pt x="707146" y="887898"/>
                  </a:lnTo>
                  <a:lnTo>
                    <a:pt x="670804" y="861710"/>
                  </a:lnTo>
                  <a:lnTo>
                    <a:pt x="638903" y="831937"/>
                  </a:lnTo>
                  <a:lnTo>
                    <a:pt x="611402" y="799394"/>
                  </a:lnTo>
                  <a:lnTo>
                    <a:pt x="588255" y="764896"/>
                  </a:lnTo>
                  <a:lnTo>
                    <a:pt x="579700" y="748710"/>
                  </a:lnTo>
                  <a:close/>
                </a:path>
                <a:path w="1310005" h="1104900">
                  <a:moveTo>
                    <a:pt x="542014" y="656356"/>
                  </a:moveTo>
                  <a:lnTo>
                    <a:pt x="59348" y="991352"/>
                  </a:lnTo>
                  <a:lnTo>
                    <a:pt x="163438" y="991352"/>
                  </a:lnTo>
                  <a:lnTo>
                    <a:pt x="513052" y="748710"/>
                  </a:lnTo>
                  <a:lnTo>
                    <a:pt x="579700" y="748710"/>
                  </a:lnTo>
                  <a:lnTo>
                    <a:pt x="569420" y="729259"/>
                  </a:lnTo>
                  <a:lnTo>
                    <a:pt x="554852" y="693298"/>
                  </a:lnTo>
                  <a:lnTo>
                    <a:pt x="542014" y="656356"/>
                  </a:lnTo>
                  <a:close/>
                </a:path>
                <a:path w="1310005" h="1104900">
                  <a:moveTo>
                    <a:pt x="1309635" y="59348"/>
                  </a:moveTo>
                  <a:lnTo>
                    <a:pt x="1250286" y="59348"/>
                  </a:lnTo>
                  <a:lnTo>
                    <a:pt x="1250286" y="528664"/>
                  </a:lnTo>
                  <a:lnTo>
                    <a:pt x="1247859" y="584791"/>
                  </a:lnTo>
                  <a:lnTo>
                    <a:pt x="1240690" y="637576"/>
                  </a:lnTo>
                  <a:lnTo>
                    <a:pt x="1228952" y="686819"/>
                  </a:lnTo>
                  <a:lnTo>
                    <a:pt x="1212814" y="732321"/>
                  </a:lnTo>
                  <a:lnTo>
                    <a:pt x="1192448" y="773881"/>
                  </a:lnTo>
                  <a:lnTo>
                    <a:pt x="1168025" y="811299"/>
                  </a:lnTo>
                  <a:lnTo>
                    <a:pt x="1139715" y="844377"/>
                  </a:lnTo>
                  <a:lnTo>
                    <a:pt x="1107690" y="872914"/>
                  </a:lnTo>
                  <a:lnTo>
                    <a:pt x="1072121" y="896710"/>
                  </a:lnTo>
                  <a:lnTo>
                    <a:pt x="1033177" y="915566"/>
                  </a:lnTo>
                  <a:lnTo>
                    <a:pt x="991031" y="929282"/>
                  </a:lnTo>
                  <a:lnTo>
                    <a:pt x="945854" y="937658"/>
                  </a:lnTo>
                  <a:lnTo>
                    <a:pt x="897815" y="940494"/>
                  </a:lnTo>
                  <a:lnTo>
                    <a:pt x="1116896" y="940494"/>
                  </a:lnTo>
                  <a:lnTo>
                    <a:pt x="1150849" y="916423"/>
                  </a:lnTo>
                  <a:lnTo>
                    <a:pt x="1182788" y="887514"/>
                  </a:lnTo>
                  <a:lnTo>
                    <a:pt x="1211456" y="854714"/>
                  </a:lnTo>
                  <a:lnTo>
                    <a:pt x="1236723" y="818171"/>
                  </a:lnTo>
                  <a:lnTo>
                    <a:pt x="1258460" y="778036"/>
                  </a:lnTo>
                  <a:lnTo>
                    <a:pt x="1276537" y="734456"/>
                  </a:lnTo>
                  <a:lnTo>
                    <a:pt x="1290822" y="687580"/>
                  </a:lnTo>
                  <a:lnTo>
                    <a:pt x="1301187" y="637557"/>
                  </a:lnTo>
                  <a:lnTo>
                    <a:pt x="1307471" y="584791"/>
                  </a:lnTo>
                  <a:lnTo>
                    <a:pt x="1309635" y="528664"/>
                  </a:lnTo>
                  <a:lnTo>
                    <a:pt x="1309635" y="59348"/>
                  </a:lnTo>
                  <a:close/>
                </a:path>
                <a:path w="1310005" h="1104900">
                  <a:moveTo>
                    <a:pt x="1070344" y="230024"/>
                  </a:moveTo>
                  <a:lnTo>
                    <a:pt x="695633" y="230024"/>
                  </a:lnTo>
                  <a:lnTo>
                    <a:pt x="695633" y="513827"/>
                  </a:lnTo>
                  <a:lnTo>
                    <a:pt x="700492" y="581417"/>
                  </a:lnTo>
                  <a:lnTo>
                    <a:pt x="714082" y="635597"/>
                  </a:lnTo>
                  <a:lnTo>
                    <a:pt x="734921" y="677723"/>
                  </a:lnTo>
                  <a:lnTo>
                    <a:pt x="761526" y="709151"/>
                  </a:lnTo>
                  <a:lnTo>
                    <a:pt x="826105" y="745331"/>
                  </a:lnTo>
                  <a:lnTo>
                    <a:pt x="895962" y="754982"/>
                  </a:lnTo>
                  <a:lnTo>
                    <a:pt x="930672" y="752217"/>
                  </a:lnTo>
                  <a:lnTo>
                    <a:pt x="965325" y="742636"/>
                  </a:lnTo>
                  <a:lnTo>
                    <a:pt x="997996" y="724310"/>
                  </a:lnTo>
                  <a:lnTo>
                    <a:pt x="1026438" y="695633"/>
                  </a:lnTo>
                  <a:lnTo>
                    <a:pt x="895962" y="695633"/>
                  </a:lnTo>
                  <a:lnTo>
                    <a:pt x="864504" y="693481"/>
                  </a:lnTo>
                  <a:lnTo>
                    <a:pt x="802776" y="665835"/>
                  </a:lnTo>
                  <a:lnTo>
                    <a:pt x="778083" y="633383"/>
                  </a:lnTo>
                  <a:lnTo>
                    <a:pt x="761222" y="583873"/>
                  </a:lnTo>
                  <a:lnTo>
                    <a:pt x="754982" y="513827"/>
                  </a:lnTo>
                  <a:lnTo>
                    <a:pt x="754982" y="289373"/>
                  </a:lnTo>
                  <a:lnTo>
                    <a:pt x="1070344" y="289373"/>
                  </a:lnTo>
                  <a:lnTo>
                    <a:pt x="1070344" y="230024"/>
                  </a:lnTo>
                  <a:close/>
                </a:path>
                <a:path w="1310005" h="1104900">
                  <a:moveTo>
                    <a:pt x="1070344" y="289373"/>
                  </a:moveTo>
                  <a:lnTo>
                    <a:pt x="1010984" y="289373"/>
                  </a:lnTo>
                  <a:lnTo>
                    <a:pt x="1010984" y="524957"/>
                  </a:lnTo>
                  <a:lnTo>
                    <a:pt x="1003763" y="601452"/>
                  </a:lnTo>
                  <a:lnTo>
                    <a:pt x="984718" y="651122"/>
                  </a:lnTo>
                  <a:lnTo>
                    <a:pt x="957782" y="679613"/>
                  </a:lnTo>
                  <a:lnTo>
                    <a:pt x="926886" y="692569"/>
                  </a:lnTo>
                  <a:lnTo>
                    <a:pt x="895962" y="695633"/>
                  </a:lnTo>
                  <a:lnTo>
                    <a:pt x="1026438" y="695633"/>
                  </a:lnTo>
                  <a:lnTo>
                    <a:pt x="1026760" y="695309"/>
                  </a:lnTo>
                  <a:lnTo>
                    <a:pt x="1049689" y="653703"/>
                  </a:lnTo>
                  <a:lnTo>
                    <a:pt x="1064859" y="597562"/>
                  </a:lnTo>
                  <a:lnTo>
                    <a:pt x="1070344" y="524957"/>
                  </a:lnTo>
                  <a:lnTo>
                    <a:pt x="1070344" y="2893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6" name="object 15">
              <a:extLst>
                <a:ext uri="{FF2B5EF4-FFF2-40B4-BE49-F238E27FC236}">
                  <a16:creationId xmlns:a16="http://schemas.microsoft.com/office/drawing/2014/main" id="{F94A8619-D0B4-1892-6E52-6680CB0D9536}"/>
                </a:ext>
              </a:extLst>
            </p:cNvPr>
            <p:cNvSpPr/>
            <p:nvPr/>
          </p:nvSpPr>
          <p:spPr>
            <a:xfrm>
              <a:off x="7391202" y="2647926"/>
              <a:ext cx="595791" cy="526480"/>
            </a:xfrm>
            <a:custGeom>
              <a:avLst/>
              <a:gdLst/>
              <a:ahLst/>
              <a:cxnLst/>
              <a:rect l="l" t="t" r="r" b="b"/>
              <a:pathLst>
                <a:path w="1310005" h="1157604">
                  <a:moveTo>
                    <a:pt x="1309635" y="0"/>
                  </a:moveTo>
                  <a:lnTo>
                    <a:pt x="0" y="0"/>
                  </a:lnTo>
                  <a:lnTo>
                    <a:pt x="0" y="289373"/>
                  </a:lnTo>
                  <a:lnTo>
                    <a:pt x="811608" y="289373"/>
                  </a:lnTo>
                  <a:lnTo>
                    <a:pt x="0" y="811116"/>
                  </a:lnTo>
                  <a:lnTo>
                    <a:pt x="0" y="1157514"/>
                  </a:lnTo>
                  <a:lnTo>
                    <a:pt x="1309635" y="1157514"/>
                  </a:lnTo>
                  <a:lnTo>
                    <a:pt x="1309635" y="1098165"/>
                  </a:lnTo>
                  <a:lnTo>
                    <a:pt x="59348" y="1098165"/>
                  </a:lnTo>
                  <a:lnTo>
                    <a:pt x="59348" y="843513"/>
                  </a:lnTo>
                  <a:lnTo>
                    <a:pt x="1013696" y="230024"/>
                  </a:lnTo>
                  <a:lnTo>
                    <a:pt x="59348" y="230024"/>
                  </a:lnTo>
                  <a:lnTo>
                    <a:pt x="59348" y="59348"/>
                  </a:lnTo>
                  <a:lnTo>
                    <a:pt x="1309635" y="59348"/>
                  </a:lnTo>
                  <a:lnTo>
                    <a:pt x="1309635" y="0"/>
                  </a:lnTo>
                  <a:close/>
                </a:path>
                <a:path w="1310005" h="1157604">
                  <a:moveTo>
                    <a:pt x="1309635" y="59348"/>
                  </a:moveTo>
                  <a:lnTo>
                    <a:pt x="1250286" y="59348"/>
                  </a:lnTo>
                  <a:lnTo>
                    <a:pt x="1250286" y="313864"/>
                  </a:lnTo>
                  <a:lnTo>
                    <a:pt x="283729" y="927490"/>
                  </a:lnTo>
                  <a:lnTo>
                    <a:pt x="1250286" y="927490"/>
                  </a:lnTo>
                  <a:lnTo>
                    <a:pt x="1250286" y="1098165"/>
                  </a:lnTo>
                  <a:lnTo>
                    <a:pt x="1309635" y="1098165"/>
                  </a:lnTo>
                  <a:lnTo>
                    <a:pt x="1309635" y="868141"/>
                  </a:lnTo>
                  <a:lnTo>
                    <a:pt x="487953" y="868141"/>
                  </a:lnTo>
                  <a:lnTo>
                    <a:pt x="1309635" y="346492"/>
                  </a:lnTo>
                  <a:lnTo>
                    <a:pt x="1309635" y="59348"/>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7" name="object 16">
              <a:extLst>
                <a:ext uri="{FF2B5EF4-FFF2-40B4-BE49-F238E27FC236}">
                  <a16:creationId xmlns:a16="http://schemas.microsoft.com/office/drawing/2014/main" id="{804BA37F-59A9-89E9-0C8B-D0C42D7A554A}"/>
                </a:ext>
              </a:extLst>
            </p:cNvPr>
            <p:cNvSpPr/>
            <p:nvPr/>
          </p:nvSpPr>
          <p:spPr>
            <a:xfrm>
              <a:off x="7391199" y="3305872"/>
              <a:ext cx="595791" cy="422801"/>
            </a:xfrm>
            <a:custGeom>
              <a:avLst/>
              <a:gdLst/>
              <a:ahLst/>
              <a:cxnLst/>
              <a:rect l="l" t="t" r="r" b="b"/>
              <a:pathLst>
                <a:path w="1310005" h="929640">
                  <a:moveTo>
                    <a:pt x="1309636" y="0"/>
                  </a:moveTo>
                  <a:lnTo>
                    <a:pt x="1250289" y="0"/>
                  </a:lnTo>
                  <a:lnTo>
                    <a:pt x="1250289" y="59690"/>
                  </a:lnTo>
                  <a:lnTo>
                    <a:pt x="1250289" y="833120"/>
                  </a:lnTo>
                  <a:lnTo>
                    <a:pt x="1070343" y="833120"/>
                  </a:lnTo>
                  <a:lnTo>
                    <a:pt x="1070343" y="289560"/>
                  </a:lnTo>
                  <a:lnTo>
                    <a:pt x="1070343" y="229870"/>
                  </a:lnTo>
                  <a:lnTo>
                    <a:pt x="795807" y="229870"/>
                  </a:lnTo>
                  <a:lnTo>
                    <a:pt x="795807" y="289560"/>
                  </a:lnTo>
                  <a:lnTo>
                    <a:pt x="795807" y="777240"/>
                  </a:lnTo>
                  <a:lnTo>
                    <a:pt x="614006" y="777240"/>
                  </a:lnTo>
                  <a:lnTo>
                    <a:pt x="614006" y="289560"/>
                  </a:lnTo>
                  <a:lnTo>
                    <a:pt x="614006" y="229870"/>
                  </a:lnTo>
                  <a:lnTo>
                    <a:pt x="237439" y="229870"/>
                  </a:lnTo>
                  <a:lnTo>
                    <a:pt x="237439" y="289560"/>
                  </a:lnTo>
                  <a:lnTo>
                    <a:pt x="237439" y="869950"/>
                  </a:lnTo>
                  <a:lnTo>
                    <a:pt x="59347" y="869950"/>
                  </a:lnTo>
                  <a:lnTo>
                    <a:pt x="59347" y="59690"/>
                  </a:lnTo>
                  <a:lnTo>
                    <a:pt x="1250289" y="59690"/>
                  </a:lnTo>
                  <a:lnTo>
                    <a:pt x="1250289" y="0"/>
                  </a:lnTo>
                  <a:lnTo>
                    <a:pt x="0" y="0"/>
                  </a:lnTo>
                  <a:lnTo>
                    <a:pt x="0" y="59690"/>
                  </a:lnTo>
                  <a:lnTo>
                    <a:pt x="0" y="869950"/>
                  </a:lnTo>
                  <a:lnTo>
                    <a:pt x="0" y="929640"/>
                  </a:lnTo>
                  <a:lnTo>
                    <a:pt x="296799" y="929640"/>
                  </a:lnTo>
                  <a:lnTo>
                    <a:pt x="296799" y="869950"/>
                  </a:lnTo>
                  <a:lnTo>
                    <a:pt x="296799" y="289560"/>
                  </a:lnTo>
                  <a:lnTo>
                    <a:pt x="554659" y="289560"/>
                  </a:lnTo>
                  <a:lnTo>
                    <a:pt x="554659" y="777240"/>
                  </a:lnTo>
                  <a:lnTo>
                    <a:pt x="554659" y="836930"/>
                  </a:lnTo>
                  <a:lnTo>
                    <a:pt x="855154" y="836930"/>
                  </a:lnTo>
                  <a:lnTo>
                    <a:pt x="855154" y="777240"/>
                  </a:lnTo>
                  <a:lnTo>
                    <a:pt x="855154" y="289560"/>
                  </a:lnTo>
                  <a:lnTo>
                    <a:pt x="1010983" y="289560"/>
                  </a:lnTo>
                  <a:lnTo>
                    <a:pt x="1010983" y="833120"/>
                  </a:lnTo>
                  <a:lnTo>
                    <a:pt x="1010983" y="892810"/>
                  </a:lnTo>
                  <a:lnTo>
                    <a:pt x="1309636" y="892810"/>
                  </a:lnTo>
                  <a:lnTo>
                    <a:pt x="1309636" y="833170"/>
                  </a:lnTo>
                  <a:lnTo>
                    <a:pt x="1309636" y="59690"/>
                  </a:lnTo>
                  <a:lnTo>
                    <a:pt x="1309636" y="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sp>
          <p:nvSpPr>
            <p:cNvPr id="18" name="object 17">
              <a:extLst>
                <a:ext uri="{FF2B5EF4-FFF2-40B4-BE49-F238E27FC236}">
                  <a16:creationId xmlns:a16="http://schemas.microsoft.com/office/drawing/2014/main" id="{8374B3ED-D966-6A5A-2ED9-4F5E04DF7959}"/>
                </a:ext>
              </a:extLst>
            </p:cNvPr>
            <p:cNvSpPr/>
            <p:nvPr/>
          </p:nvSpPr>
          <p:spPr>
            <a:xfrm>
              <a:off x="7391202" y="3791963"/>
              <a:ext cx="595791" cy="596658"/>
            </a:xfrm>
            <a:custGeom>
              <a:avLst/>
              <a:gdLst/>
              <a:ahLst/>
              <a:cxnLst/>
              <a:rect l="l" t="t" r="r" b="b"/>
              <a:pathLst>
                <a:path w="1310005" h="1311909">
                  <a:moveTo>
                    <a:pt x="1309635" y="0"/>
                  </a:moveTo>
                  <a:lnTo>
                    <a:pt x="591563" y="510110"/>
                  </a:lnTo>
                  <a:lnTo>
                    <a:pt x="0" y="510110"/>
                  </a:lnTo>
                  <a:lnTo>
                    <a:pt x="0" y="799483"/>
                  </a:lnTo>
                  <a:lnTo>
                    <a:pt x="589688" y="799483"/>
                  </a:lnTo>
                  <a:lnTo>
                    <a:pt x="1309635" y="1311488"/>
                  </a:lnTo>
                  <a:lnTo>
                    <a:pt x="1309635" y="1196434"/>
                  </a:lnTo>
                  <a:lnTo>
                    <a:pt x="1250286" y="1196434"/>
                  </a:lnTo>
                  <a:lnTo>
                    <a:pt x="608641" y="740134"/>
                  </a:lnTo>
                  <a:lnTo>
                    <a:pt x="59348" y="740134"/>
                  </a:lnTo>
                  <a:lnTo>
                    <a:pt x="59348" y="569459"/>
                  </a:lnTo>
                  <a:lnTo>
                    <a:pt x="610484" y="569459"/>
                  </a:lnTo>
                  <a:lnTo>
                    <a:pt x="1250286" y="114959"/>
                  </a:lnTo>
                  <a:lnTo>
                    <a:pt x="1309635" y="114959"/>
                  </a:lnTo>
                  <a:lnTo>
                    <a:pt x="1309635" y="0"/>
                  </a:lnTo>
                  <a:close/>
                </a:path>
                <a:path w="1310005" h="1311909">
                  <a:moveTo>
                    <a:pt x="1309635" y="114959"/>
                  </a:moveTo>
                  <a:lnTo>
                    <a:pt x="1250286" y="114959"/>
                  </a:lnTo>
                  <a:lnTo>
                    <a:pt x="1250286" y="335078"/>
                  </a:lnTo>
                  <a:lnTo>
                    <a:pt x="786049" y="658880"/>
                  </a:lnTo>
                  <a:lnTo>
                    <a:pt x="1250286" y="972923"/>
                  </a:lnTo>
                  <a:lnTo>
                    <a:pt x="1250286" y="1196434"/>
                  </a:lnTo>
                  <a:lnTo>
                    <a:pt x="1309635" y="1196434"/>
                  </a:lnTo>
                  <a:lnTo>
                    <a:pt x="1309635" y="941416"/>
                  </a:lnTo>
                  <a:lnTo>
                    <a:pt x="890873" y="658126"/>
                  </a:lnTo>
                  <a:lnTo>
                    <a:pt x="1309635" y="366041"/>
                  </a:lnTo>
                  <a:lnTo>
                    <a:pt x="1309635" y="114959"/>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grpSp>
      <p:pic>
        <p:nvPicPr>
          <p:cNvPr id="23" name="Picture 22">
            <a:extLst>
              <a:ext uri="{FF2B5EF4-FFF2-40B4-BE49-F238E27FC236}">
                <a16:creationId xmlns:a16="http://schemas.microsoft.com/office/drawing/2014/main" id="{844AE889-BDFD-4D09-8080-07EBF378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518" y="0"/>
            <a:ext cx="7954414" cy="6858000"/>
          </a:xfrm>
          <a:prstGeom prst="rect">
            <a:avLst/>
          </a:prstGeom>
        </p:spPr>
      </p:pic>
    </p:spTree>
    <p:extLst>
      <p:ext uri="{BB962C8B-B14F-4D97-AF65-F5344CB8AC3E}">
        <p14:creationId xmlns:p14="http://schemas.microsoft.com/office/powerpoint/2010/main" val="212122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C8D8D-E568-428D-AA8B-1A7A2364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471" y="0"/>
            <a:ext cx="5961530" cy="68580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750440"/>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About Us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244689"/>
            <a:ext cx="4817928" cy="4793900"/>
          </a:xfrm>
          <a:prstGeom prst="rect">
            <a:avLst/>
          </a:prstGeom>
        </p:spPr>
        <p:txBody>
          <a:bodyPr vert="horz" wrap="square" lIns="0" tIns="8087" rIns="0" bIns="0" rtlCol="0">
            <a:spAutoFit/>
          </a:bodyPr>
          <a:lstStyle/>
          <a:p>
            <a:pPr marL="7701">
              <a:lnSpc>
                <a:spcPts val="1576"/>
              </a:lnSpc>
              <a:spcBef>
                <a:spcPts val="64"/>
              </a:spcBef>
            </a:pPr>
            <a:r>
              <a:rPr lang="en-US" sz="1333" dirty="0">
                <a:latin typeface="Raleway" pitchFamily="2" charset="0"/>
                <a:cs typeface="Arial" panose="020B0604020202020204" pitchFamily="34" charset="0"/>
              </a:rPr>
              <a:t>Compton Verney is an extraordinary place, that connects people with art, nature and creativity.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are an award-winning gallery and visitor destination, with six permanent collections (Naples, Northern European Art 1450-1650, British Portraits, Chinese, British Folk Art and The Marx-Lambert Collection) and a schedule of thought-provoking changing exhibitions and events. We are an accredited museum, and a registered charity, based in a Grade I-listed Georgian mansion amidst 120 acres of Grade II- listed Lancelot 'Capability' Brown parkland in Warwickshire.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Compton Verney seeks to continue to increase visitor numbers, grow membership and improve the visitor experience.  We have an extensive commercial offer part of which is excellent catering and retail, aiming to </a:t>
            </a:r>
            <a:r>
              <a:rPr lang="en-US" sz="1333" dirty="0" err="1">
                <a:latin typeface="Raleway" pitchFamily="2" charset="0"/>
                <a:cs typeface="Arial" panose="020B0604020202020204" pitchFamily="34" charset="0"/>
              </a:rPr>
              <a:t>maximise</a:t>
            </a:r>
            <a:r>
              <a:rPr lang="en-US" sz="1333" dirty="0">
                <a:latin typeface="Raleway" pitchFamily="2" charset="0"/>
                <a:cs typeface="Arial" panose="020B0604020202020204" pitchFamily="34" charset="0"/>
              </a:rPr>
              <a:t> income to the charity whilst also delivering the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purpose. </a:t>
            </a:r>
          </a:p>
          <a:p>
            <a:pPr marL="7701">
              <a:lnSpc>
                <a:spcPts val="1576"/>
              </a:lnSpc>
              <a:spcBef>
                <a:spcPts val="64"/>
              </a:spcBef>
            </a:pPr>
            <a:endParaRPr lang="en-US" sz="1333" dirty="0">
              <a:latin typeface="Raleway" pitchFamily="2" charset="0"/>
              <a:cs typeface="Arial" panose="020B0604020202020204" pitchFamily="34" charset="0"/>
            </a:endParaRPr>
          </a:p>
          <a:p>
            <a:pPr marL="7701">
              <a:lnSpc>
                <a:spcPts val="1576"/>
              </a:lnSpc>
              <a:spcBef>
                <a:spcPts val="64"/>
              </a:spcBef>
            </a:pPr>
            <a:r>
              <a:rPr lang="en-US" sz="1333" dirty="0">
                <a:latin typeface="Raleway" pitchFamily="2" charset="0"/>
                <a:cs typeface="Arial" panose="020B0604020202020204" pitchFamily="34" charset="0"/>
              </a:rPr>
              <a:t>We will secure adequate resources to sustain the </a:t>
            </a:r>
            <a:r>
              <a:rPr lang="en-US" sz="1333" dirty="0" err="1">
                <a:latin typeface="Raleway" pitchFamily="2" charset="0"/>
                <a:cs typeface="Arial" panose="020B0604020202020204" pitchFamily="34" charset="0"/>
              </a:rPr>
              <a:t>organisation</a:t>
            </a:r>
            <a:r>
              <a:rPr lang="en-US" sz="1333" dirty="0">
                <a:latin typeface="Raleway" pitchFamily="2" charset="0"/>
                <a:cs typeface="Arial" panose="020B0604020202020204" pitchFamily="34" charset="0"/>
              </a:rPr>
              <a:t> in the long term, by building our profile locally, regionally, nationally and internationally, and by developing collaborative partnerships with other </a:t>
            </a:r>
            <a:r>
              <a:rPr lang="en-US" sz="1333" dirty="0" err="1">
                <a:latin typeface="Raleway" pitchFamily="2" charset="0"/>
                <a:cs typeface="Arial" panose="020B0604020202020204" pitchFamily="34" charset="0"/>
              </a:rPr>
              <a:t>organisations</a:t>
            </a:r>
            <a:r>
              <a:rPr lang="en-US" sz="1333" dirty="0">
                <a:latin typeface="Raleway" pitchFamily="2" charset="0"/>
                <a:cs typeface="Arial" panose="020B0604020202020204" pitchFamily="34" charset="0"/>
              </a:rPr>
              <a:t>. </a:t>
            </a: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A7F52B75-1E8F-4EFB-B447-AB97DABD52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478235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4FCA6E15-8CB3-BDE8-495F-CA8C7247DADE}"/>
              </a:ext>
            </a:extLst>
          </p:cNvPr>
          <p:cNvPicPr/>
          <p:nvPr/>
        </p:nvPicPr>
        <p:blipFill>
          <a:blip r:embed="rId2" cstate="print"/>
          <a:stretch>
            <a:fillRect/>
          </a:stretch>
        </p:blipFill>
        <p:spPr>
          <a:xfrm>
            <a:off x="6096000" y="1"/>
            <a:ext cx="6095565" cy="6857519"/>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Mission, Vision and Values</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00691" y="1559006"/>
            <a:ext cx="5595309" cy="4736127"/>
          </a:xfrm>
          <a:prstGeom prst="rect">
            <a:avLst/>
          </a:prstGeom>
        </p:spPr>
        <p:txBody>
          <a:bodyPr vert="horz" wrap="square" lIns="0" tIns="8087" rIns="0" bIns="0" rtlCol="0">
            <a:spAutoFit/>
          </a:bodyPr>
          <a:lstStyle/>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MISSION</a:t>
            </a:r>
          </a:p>
          <a:p>
            <a:pPr>
              <a:lnSpc>
                <a:spcPct val="107000"/>
              </a:lnSpc>
              <a:spcAft>
                <a:spcPts val="800"/>
              </a:spcAft>
            </a:pPr>
            <a:r>
              <a:rPr lang="en-GB" sz="1200" dirty="0">
                <a:effectLst/>
                <a:latin typeface="Raleway" pitchFamily="2" charset="0"/>
                <a:ea typeface="Calibri" panose="020F0502020204030204" pitchFamily="34" charset="0"/>
                <a:cs typeface="Raavi" panose="020B0502040204020203" pitchFamily="34" charset="0"/>
              </a:rPr>
              <a:t>We connect people with art, nature and creativity</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VISION</a:t>
            </a:r>
          </a:p>
          <a:p>
            <a:pPr>
              <a:lnSpc>
                <a:spcPct val="107000"/>
              </a:lnSpc>
              <a:spcAft>
                <a:spcPts val="800"/>
              </a:spcAft>
            </a:pPr>
            <a:r>
              <a:rPr lang="en-US" sz="1200" dirty="0">
                <a:effectLst/>
                <a:latin typeface="Raleway" pitchFamily="2" charset="0"/>
                <a:ea typeface="Calibri" panose="020F0502020204030204" pitchFamily="34" charset="0"/>
                <a:cs typeface="Raavi" panose="020B0502040204020203" pitchFamily="34" charset="0"/>
              </a:rPr>
              <a:t>To be a model place for regeneration through art.</a:t>
            </a:r>
          </a:p>
          <a:p>
            <a:pPr>
              <a:lnSpc>
                <a:spcPct val="107000"/>
              </a:lnSpc>
              <a:spcAft>
                <a:spcPts val="800"/>
              </a:spcAft>
            </a:pPr>
            <a:r>
              <a:rPr lang="en-GB" sz="1200" b="1" dirty="0">
                <a:effectLst/>
                <a:latin typeface="Raleway" pitchFamily="2" charset="0"/>
                <a:ea typeface="Calibri" panose="020F0502020204030204" pitchFamily="34" charset="0"/>
                <a:cs typeface="Raavi" panose="020B0502040204020203" pitchFamily="34" charset="0"/>
              </a:rPr>
              <a:t>VALU</a:t>
            </a:r>
            <a:r>
              <a:rPr lang="en-GB" sz="1200" b="1" dirty="0">
                <a:latin typeface="Raleway" pitchFamily="2" charset="0"/>
                <a:ea typeface="Calibri" panose="020F0502020204030204" pitchFamily="34" charset="0"/>
                <a:cs typeface="Raavi" panose="020B0502040204020203" pitchFamily="34" charset="0"/>
              </a:rPr>
              <a:t>ES</a:t>
            </a:r>
          </a:p>
          <a:p>
            <a:pPr marL="262255">
              <a:spcBef>
                <a:spcPts val="1015"/>
              </a:spcBef>
            </a:pPr>
            <a:r>
              <a:rPr lang="en-GB" sz="1200" b="1" dirty="0">
                <a:effectLst/>
                <a:latin typeface="Raleway" pitchFamily="2" charset="0"/>
                <a:ea typeface="Calibri" panose="020F0502020204030204" pitchFamily="34" charset="0"/>
              </a:rPr>
              <a:t>Collaborative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collaborative, working with artists, audiences, and communities; exploring the historic and the contemporary, the indoor and outdoor.</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Sustainable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harness opportunities to be environmentally sustainable and ae always responsible.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Bold</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bold, purposeful, and confident and think, make and learn.</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Inclusive</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inclusive, creating a warm, welcoming and respectful culture.</a:t>
            </a:r>
            <a:endParaRPr lang="en-GB" sz="1200" dirty="0">
              <a:effectLst/>
              <a:latin typeface="Calibri" panose="020F0502020204030204" pitchFamily="34" charset="0"/>
              <a:ea typeface="Calibri" panose="020F0502020204030204" pitchFamily="34" charset="0"/>
            </a:endParaRPr>
          </a:p>
          <a:p>
            <a:pPr marL="262255">
              <a:spcBef>
                <a:spcPts val="1015"/>
              </a:spcBef>
            </a:pPr>
            <a:r>
              <a:rPr lang="en-GB" sz="1200" b="1" dirty="0">
                <a:effectLst/>
                <a:latin typeface="Raleway" pitchFamily="2" charset="0"/>
                <a:ea typeface="Calibri" panose="020F0502020204030204" pitchFamily="34" charset="0"/>
              </a:rPr>
              <a:t>Fun</a:t>
            </a:r>
            <a:br>
              <a:rPr lang="en-GB" sz="1200" b="1" dirty="0">
                <a:effectLst/>
                <a:latin typeface="Raleway" pitchFamily="2" charset="0"/>
                <a:ea typeface="Calibri" panose="020F0502020204030204" pitchFamily="34" charset="0"/>
              </a:rPr>
            </a:br>
            <a:r>
              <a:rPr lang="en-GB" sz="1200" dirty="0">
                <a:effectLst/>
                <a:latin typeface="Raleway" pitchFamily="2" charset="0"/>
                <a:ea typeface="Calibri" panose="020F0502020204030204" pitchFamily="34" charset="0"/>
              </a:rPr>
              <a:t>We are fun and want everyone to have a great experience of Compton Verney. </a:t>
            </a:r>
            <a:endParaRPr lang="en-GB" sz="1200" dirty="0">
              <a:latin typeface="Raleway"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Raleway" pitchFamily="2" charset="0"/>
              <a:ea typeface="Calibri" panose="020F0502020204030204" pitchFamily="34" charset="0"/>
              <a:cs typeface="Raavi" panose="020B0502040204020203"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3"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4"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5"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6"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7"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5"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8" cstate="print"/>
            <a:stretch>
              <a:fillRect/>
            </a:stretch>
          </p:blipFill>
          <p:spPr>
            <a:xfrm>
              <a:off x="18852685" y="1188490"/>
              <a:ext cx="241940" cy="252819"/>
            </a:xfrm>
            <a:prstGeom prst="rect">
              <a:avLst/>
            </a:prstGeom>
          </p:spPr>
        </p:pic>
      </p:grpSp>
      <p:sp>
        <p:nvSpPr>
          <p:cNvPr id="19" name="object 19">
            <a:hlinkClick r:id="rId9"/>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12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997386"/>
            <a:ext cx="4579309" cy="480364"/>
          </a:xfrm>
          <a:prstGeom prst="rect">
            <a:avLst/>
          </a:prstGeom>
        </p:spPr>
        <p:txBody>
          <a:bodyPr vert="horz" wrap="square" lIns="0" tIns="45823" rIns="0" bIns="0" rtlCol="0" anchor="ctr">
            <a:spAutoFit/>
          </a:bodyPr>
          <a:lstStyle/>
          <a:p>
            <a:pPr>
              <a:lnSpc>
                <a:spcPct val="150000"/>
              </a:lnSpc>
            </a:pPr>
            <a:r>
              <a:rPr lang="en-GB" sz="2130" b="1" dirty="0">
                <a:effectLst/>
                <a:latin typeface="Raleway" pitchFamily="2" charset="0"/>
                <a:ea typeface="Times New Roman" panose="02020603050405020304" pitchFamily="18" charset="0"/>
                <a:cs typeface="Arial" panose="020B0604020202020204" pitchFamily="34" charset="0"/>
              </a:rPr>
              <a:t>Charitable </a:t>
            </a:r>
            <a:r>
              <a:rPr lang="en-GB" sz="2130" b="1" dirty="0">
                <a:latin typeface="Raleway" pitchFamily="2" charset="0"/>
                <a:ea typeface="Times New Roman" panose="02020603050405020304" pitchFamily="18" charset="0"/>
                <a:cs typeface="Arial" panose="020B0604020202020204" pitchFamily="34" charset="0"/>
              </a:rPr>
              <a:t>O</a:t>
            </a:r>
            <a:r>
              <a:rPr lang="en-GB" sz="2130" b="1" dirty="0">
                <a:effectLst/>
                <a:latin typeface="Raleway" pitchFamily="2" charset="0"/>
                <a:ea typeface="Times New Roman" panose="02020603050405020304" pitchFamily="18" charset="0"/>
                <a:cs typeface="Arial" panose="020B0604020202020204" pitchFamily="34" charset="0"/>
              </a:rPr>
              <a:t>bjects</a:t>
            </a:r>
          </a:p>
        </p:txBody>
      </p:sp>
      <p:sp>
        <p:nvSpPr>
          <p:cNvPr id="6" name="object 17">
            <a:extLst>
              <a:ext uri="{FF2B5EF4-FFF2-40B4-BE49-F238E27FC236}">
                <a16:creationId xmlns:a16="http://schemas.microsoft.com/office/drawing/2014/main" id="{C3216284-FCF0-84DE-BE59-E206EB6645D3}"/>
              </a:ext>
            </a:extLst>
          </p:cNvPr>
          <p:cNvSpPr txBox="1"/>
          <p:nvPr/>
        </p:nvSpPr>
        <p:spPr>
          <a:xfrm>
            <a:off x="500692" y="1659674"/>
            <a:ext cx="4675316" cy="4306266"/>
          </a:xfrm>
          <a:prstGeom prst="rect">
            <a:avLst/>
          </a:prstGeom>
        </p:spPr>
        <p:txBody>
          <a:bodyPr vert="horz" wrap="square" lIns="0" tIns="8087" rIns="0" bIns="0" rtlCol="0">
            <a:spAutoFit/>
          </a:bodyPr>
          <a:lstStyle/>
          <a:p>
            <a:r>
              <a:rPr lang="en-US" sz="1330" dirty="0">
                <a:effectLst/>
                <a:latin typeface="Raleway" pitchFamily="2" charset="0"/>
                <a:ea typeface="Times New Roman" panose="02020603050405020304" pitchFamily="18" charset="0"/>
                <a:cs typeface="Arial" panose="020B0604020202020204" pitchFamily="34" charset="0"/>
              </a:rPr>
              <a:t>These are Compton Verney House Charity’s charitable objectives; t</a:t>
            </a:r>
            <a:r>
              <a:rPr lang="en-GB" sz="1330" dirty="0">
                <a:effectLst/>
                <a:latin typeface="Raleway" pitchFamily="2" charset="0"/>
                <a:ea typeface="Times New Roman" panose="02020603050405020304" pitchFamily="18" charset="0"/>
                <a:cs typeface="Arial" panose="020B0604020202020204" pitchFamily="34" charset="0"/>
              </a:rPr>
              <a:t>hey underpin all that we do and state why we exist and what we are setting out to achieve: </a:t>
            </a: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 To promote wellbeing, physical and mental health through the provision of physical and digital access to and facilities for the appreciation, study and practice of the arts, culture, nature, heritage and science on the Compton Verney estate and/or any other place or places.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b) The advancement of education and learning in the United Kingdom and in particular in the West Midlands.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c) The commissioning and collecting of art, and the preservation and public display of a collection of art, for the benefit of the public.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 </a:t>
            </a:r>
            <a:endParaRPr lang="en-GB" sz="1330" dirty="0">
              <a:effectLst/>
              <a:latin typeface="Raleway" pitchFamily="2" charset="0"/>
              <a:ea typeface="Times New Roman" panose="02020603050405020304" pitchFamily="18" charset="0"/>
              <a:cs typeface="Arial" panose="020B0604020202020204" pitchFamily="34" charset="0"/>
            </a:endParaRPr>
          </a:p>
          <a:p>
            <a:r>
              <a:rPr lang="en-US" sz="1330" dirty="0">
                <a:effectLst/>
                <a:latin typeface="Raleway" pitchFamily="2" charset="0"/>
                <a:ea typeface="Times New Roman" panose="02020603050405020304" pitchFamily="18" charset="0"/>
                <a:cs typeface="Arial" panose="020B0604020202020204" pitchFamily="34" charset="0"/>
              </a:rPr>
              <a:t>d) The preservation, protection, improvement and sustainability of the Compton Verney estate’s historic buildings, landscape and natural environment in order to promote (a), (b) and (c)</a:t>
            </a:r>
            <a:endParaRPr lang="en-GB" sz="1330" dirty="0">
              <a:effectLst/>
              <a:latin typeface="Raleway" pitchFamily="2" charset="0"/>
              <a:ea typeface="Times New Roman" panose="020206030504050203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26B222F2-FA6D-6E44-493B-69973354BB1D}"/>
              </a:ext>
            </a:extLst>
          </p:cNvPr>
          <p:cNvGrpSpPr/>
          <p:nvPr/>
        </p:nvGrpSpPr>
        <p:grpSpPr>
          <a:xfrm>
            <a:off x="10509642" y="507966"/>
            <a:ext cx="1173969" cy="366049"/>
            <a:chOff x="17330471" y="837672"/>
            <a:chExt cx="1935962" cy="603643"/>
          </a:xfrm>
        </p:grpSpPr>
        <p:sp>
          <p:nvSpPr>
            <p:cNvPr id="8" name="object 4">
              <a:extLst>
                <a:ext uri="{FF2B5EF4-FFF2-40B4-BE49-F238E27FC236}">
                  <a16:creationId xmlns:a16="http://schemas.microsoft.com/office/drawing/2014/main" id="{B128A015-43C4-94F9-56C8-164BB472DEA0}"/>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9" name="object 5">
              <a:extLst>
                <a:ext uri="{FF2B5EF4-FFF2-40B4-BE49-F238E27FC236}">
                  <a16:creationId xmlns:a16="http://schemas.microsoft.com/office/drawing/2014/main" id="{4DFCA81F-8DB7-64C2-F9CA-2D745ECEBF1A}"/>
                </a:ext>
              </a:extLst>
            </p:cNvPr>
            <p:cNvPicPr/>
            <p:nvPr/>
          </p:nvPicPr>
          <p:blipFill>
            <a:blip r:embed="rId2" cstate="print"/>
            <a:stretch>
              <a:fillRect/>
            </a:stretch>
          </p:blipFill>
          <p:spPr>
            <a:xfrm>
              <a:off x="17923530" y="842548"/>
              <a:ext cx="247196" cy="252819"/>
            </a:xfrm>
            <a:prstGeom prst="rect">
              <a:avLst/>
            </a:prstGeom>
          </p:spPr>
        </p:pic>
        <p:pic>
          <p:nvPicPr>
            <p:cNvPr id="10" name="object 6">
              <a:extLst>
                <a:ext uri="{FF2B5EF4-FFF2-40B4-BE49-F238E27FC236}">
                  <a16:creationId xmlns:a16="http://schemas.microsoft.com/office/drawing/2014/main" id="{496A0CE0-C547-7AED-3B32-2ACE83497DC9}"/>
                </a:ext>
              </a:extLst>
            </p:cNvPr>
            <p:cNvPicPr/>
            <p:nvPr/>
          </p:nvPicPr>
          <p:blipFill>
            <a:blip r:embed="rId3" cstate="print"/>
            <a:stretch>
              <a:fillRect/>
            </a:stretch>
          </p:blipFill>
          <p:spPr>
            <a:xfrm>
              <a:off x="18241244" y="842542"/>
              <a:ext cx="188685" cy="252829"/>
            </a:xfrm>
            <a:prstGeom prst="rect">
              <a:avLst/>
            </a:prstGeom>
          </p:spPr>
        </p:pic>
        <p:sp>
          <p:nvSpPr>
            <p:cNvPr id="11" name="object 7">
              <a:extLst>
                <a:ext uri="{FF2B5EF4-FFF2-40B4-BE49-F238E27FC236}">
                  <a16:creationId xmlns:a16="http://schemas.microsoft.com/office/drawing/2014/main" id="{B5329D31-93D0-6092-CEE3-E245655E8B34}"/>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2" name="object 8">
              <a:extLst>
                <a:ext uri="{FF2B5EF4-FFF2-40B4-BE49-F238E27FC236}">
                  <a16:creationId xmlns:a16="http://schemas.microsoft.com/office/drawing/2014/main" id="{F589F37D-4913-156C-9A74-356D6461D8F5}"/>
                </a:ext>
              </a:extLst>
            </p:cNvPr>
            <p:cNvPicPr/>
            <p:nvPr/>
          </p:nvPicPr>
          <p:blipFill>
            <a:blip r:embed="rId4" cstate="print"/>
            <a:stretch>
              <a:fillRect/>
            </a:stretch>
          </p:blipFill>
          <p:spPr>
            <a:xfrm>
              <a:off x="19044367" y="842548"/>
              <a:ext cx="222066" cy="252819"/>
            </a:xfrm>
            <a:prstGeom prst="rect">
              <a:avLst/>
            </a:prstGeom>
          </p:spPr>
        </p:pic>
        <p:pic>
          <p:nvPicPr>
            <p:cNvPr id="13" name="object 9">
              <a:extLst>
                <a:ext uri="{FF2B5EF4-FFF2-40B4-BE49-F238E27FC236}">
                  <a16:creationId xmlns:a16="http://schemas.microsoft.com/office/drawing/2014/main" id="{30927BAC-3529-B825-C115-BD0882E2C299}"/>
                </a:ext>
              </a:extLst>
            </p:cNvPr>
            <p:cNvPicPr/>
            <p:nvPr/>
          </p:nvPicPr>
          <p:blipFill>
            <a:blip r:embed="rId5" cstate="print"/>
            <a:stretch>
              <a:fillRect/>
            </a:stretch>
          </p:blipFill>
          <p:spPr>
            <a:xfrm>
              <a:off x="17524787" y="1188492"/>
              <a:ext cx="242694" cy="252819"/>
            </a:xfrm>
            <a:prstGeom prst="rect">
              <a:avLst/>
            </a:prstGeom>
          </p:spPr>
        </p:pic>
        <p:sp>
          <p:nvSpPr>
            <p:cNvPr id="14" name="object 10">
              <a:extLst>
                <a:ext uri="{FF2B5EF4-FFF2-40B4-BE49-F238E27FC236}">
                  <a16:creationId xmlns:a16="http://schemas.microsoft.com/office/drawing/2014/main" id="{BF703B09-F6D6-B741-315E-1D15285A4229}"/>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5" name="object 11">
              <a:extLst>
                <a:ext uri="{FF2B5EF4-FFF2-40B4-BE49-F238E27FC236}">
                  <a16:creationId xmlns:a16="http://schemas.microsoft.com/office/drawing/2014/main" id="{12540E03-6967-EE16-19E1-562FC9151C06}"/>
                </a:ext>
              </a:extLst>
            </p:cNvPr>
            <p:cNvPicPr/>
            <p:nvPr/>
          </p:nvPicPr>
          <p:blipFill>
            <a:blip r:embed="rId6" cstate="print"/>
            <a:stretch>
              <a:fillRect/>
            </a:stretch>
          </p:blipFill>
          <p:spPr>
            <a:xfrm>
              <a:off x="18072828" y="1188490"/>
              <a:ext cx="205930" cy="252819"/>
            </a:xfrm>
            <a:prstGeom prst="rect">
              <a:avLst/>
            </a:prstGeom>
          </p:spPr>
        </p:pic>
        <p:pic>
          <p:nvPicPr>
            <p:cNvPr id="16" name="object 12">
              <a:extLst>
                <a:ext uri="{FF2B5EF4-FFF2-40B4-BE49-F238E27FC236}">
                  <a16:creationId xmlns:a16="http://schemas.microsoft.com/office/drawing/2014/main" id="{FFC589AB-5EF6-A210-14EE-9C18368BACB6}"/>
                </a:ext>
              </a:extLst>
            </p:cNvPr>
            <p:cNvPicPr/>
            <p:nvPr/>
          </p:nvPicPr>
          <p:blipFill>
            <a:blip r:embed="rId4" cstate="print"/>
            <a:stretch>
              <a:fillRect/>
            </a:stretch>
          </p:blipFill>
          <p:spPr>
            <a:xfrm>
              <a:off x="18338404" y="1188490"/>
              <a:ext cx="222066" cy="252819"/>
            </a:xfrm>
            <a:prstGeom prst="rect">
              <a:avLst/>
            </a:prstGeom>
          </p:spPr>
        </p:pic>
        <p:sp>
          <p:nvSpPr>
            <p:cNvPr id="17" name="object 13">
              <a:extLst>
                <a:ext uri="{FF2B5EF4-FFF2-40B4-BE49-F238E27FC236}">
                  <a16:creationId xmlns:a16="http://schemas.microsoft.com/office/drawing/2014/main" id="{9C3EBFBB-05CD-C470-E617-C1A37A636D34}"/>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8" name="object 14">
              <a:extLst>
                <a:ext uri="{FF2B5EF4-FFF2-40B4-BE49-F238E27FC236}">
                  <a16:creationId xmlns:a16="http://schemas.microsoft.com/office/drawing/2014/main" id="{B621870B-E363-0736-D00F-F6E291A234AA}"/>
                </a:ext>
              </a:extLst>
            </p:cNvPr>
            <p:cNvPicPr/>
            <p:nvPr/>
          </p:nvPicPr>
          <p:blipFill>
            <a:blip r:embed="rId7" cstate="print"/>
            <a:stretch>
              <a:fillRect/>
            </a:stretch>
          </p:blipFill>
          <p:spPr>
            <a:xfrm>
              <a:off x="18852685" y="1188490"/>
              <a:ext cx="241940" cy="252819"/>
            </a:xfrm>
            <a:prstGeom prst="rect">
              <a:avLst/>
            </a:prstGeom>
          </p:spPr>
        </p:pic>
      </p:grpSp>
      <p:sp>
        <p:nvSpPr>
          <p:cNvPr id="19" name="object 19">
            <a:hlinkClick r:id="rId8"/>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92ECC19-7AEE-4EDC-834E-43D413CDA7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79347" y="0"/>
            <a:ext cx="6512653" cy="6858000"/>
          </a:xfrm>
          <a:prstGeom prst="rect">
            <a:avLst/>
          </a:prstGeom>
        </p:spPr>
      </p:pic>
      <p:pic>
        <p:nvPicPr>
          <p:cNvPr id="33" name="Picture 32">
            <a:extLst>
              <a:ext uri="{FF2B5EF4-FFF2-40B4-BE49-F238E27FC236}">
                <a16:creationId xmlns:a16="http://schemas.microsoft.com/office/drawing/2014/main" id="{02BB876C-6500-4EE0-8BF9-EDCA28C690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9049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9DD0C1D-DBBD-472F-8DA2-618FE015F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218893" y="857250"/>
            <a:ext cx="6858000" cy="5143500"/>
          </a:xfrm>
          <a:prstGeom prst="rect">
            <a:avLst/>
          </a:prstGeom>
        </p:spPr>
      </p:pic>
      <p:sp>
        <p:nvSpPr>
          <p:cNvPr id="5" name="object 16">
            <a:extLst>
              <a:ext uri="{FF2B5EF4-FFF2-40B4-BE49-F238E27FC236}">
                <a16:creationId xmlns:a16="http://schemas.microsoft.com/office/drawing/2014/main" id="{34763920-43F3-604D-DE12-0041572AE25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latin typeface="Raleway" pitchFamily="2" charset="0"/>
                <a:cs typeface="Arial" panose="020B0604020202020204" pitchFamily="34" charset="0"/>
              </a:rPr>
              <a:t>Equality, Diversity &amp; Inclusion</a:t>
            </a:r>
            <a:endParaRPr sz="2133" b="1" dirty="0">
              <a:latin typeface="Raleway" pitchFamily="2" charset="0"/>
              <a:cs typeface="Arial" panose="020B0604020202020204" pitchFamily="34" charset="0"/>
            </a:endParaRPr>
          </a:p>
        </p:txBody>
      </p:sp>
      <p:sp>
        <p:nvSpPr>
          <p:cNvPr id="6" name="object 17">
            <a:extLst>
              <a:ext uri="{FF2B5EF4-FFF2-40B4-BE49-F238E27FC236}">
                <a16:creationId xmlns:a16="http://schemas.microsoft.com/office/drawing/2014/main" id="{C3216284-FCF0-84DE-BE59-E206EB6645D3}"/>
              </a:ext>
            </a:extLst>
          </p:cNvPr>
          <p:cNvSpPr txBox="1"/>
          <p:nvPr/>
        </p:nvSpPr>
        <p:spPr>
          <a:xfrm>
            <a:off x="512504" y="1573983"/>
            <a:ext cx="5143500" cy="4169818"/>
          </a:xfrm>
          <a:prstGeom prst="rect">
            <a:avLst/>
          </a:prstGeom>
        </p:spPr>
        <p:txBody>
          <a:bodyPr vert="horz" wrap="square" lIns="0" tIns="8087" rIns="0" bIns="0" rtlCol="0">
            <a:spAutoFit/>
          </a:bodyPr>
          <a:lstStyle/>
          <a:p>
            <a:r>
              <a:rPr lang="en-GB" sz="1330" dirty="0">
                <a:effectLst/>
                <a:latin typeface="Raleway" pitchFamily="2" charset="0"/>
                <a:ea typeface="Times New Roman" panose="02020603050405020304" pitchFamily="18" charset="0"/>
                <a:cs typeface="Times New Roman" panose="02020603050405020304" pitchFamily="18" charset="0"/>
              </a:rPr>
              <a:t>Inspired by our founder Sir Peter </a:t>
            </a:r>
            <a:r>
              <a:rPr lang="en-GB" sz="1330" dirty="0" err="1">
                <a:effectLst/>
                <a:latin typeface="Raleway" pitchFamily="2" charset="0"/>
                <a:ea typeface="Times New Roman" panose="02020603050405020304" pitchFamily="18" charset="0"/>
                <a:cs typeface="Times New Roman" panose="02020603050405020304" pitchFamily="18" charset="0"/>
              </a:rPr>
              <a:t>Moores</a:t>
            </a:r>
            <a:r>
              <a:rPr lang="en-GB" sz="1330" dirty="0">
                <a:effectLst/>
                <a:latin typeface="Raleway" pitchFamily="2" charset="0"/>
                <a:ea typeface="Times New Roman" panose="02020603050405020304" pitchFamily="18" charset="0"/>
                <a:cs typeface="Times New Roman" panose="02020603050405020304" pitchFamily="18" charset="0"/>
              </a:rPr>
              <a:t>, we believe that great art is for everyone, and that culture should have no boundaries. </a:t>
            </a:r>
          </a:p>
          <a:p>
            <a:endParaRPr lang="en-GB" sz="1330" dirty="0">
              <a:effectLst/>
              <a:latin typeface="Raleway" pitchFamily="2" charset="0"/>
              <a:ea typeface="Times New Roman" panose="02020603050405020304" pitchFamily="18" charset="0"/>
              <a:cs typeface="Times New Roman" panose="02020603050405020304" pitchFamily="18" charset="0"/>
            </a:endParaRPr>
          </a:p>
          <a:p>
            <a:r>
              <a:rPr lang="en-GB" sz="1330" dirty="0">
                <a:effectLst/>
                <a:latin typeface="Raleway" pitchFamily="2" charset="0"/>
                <a:ea typeface="Times New Roman" panose="02020603050405020304" pitchFamily="18" charset="0"/>
                <a:cs typeface="Times New Roman" panose="02020603050405020304" pitchFamily="18" charset="0"/>
              </a:rPr>
              <a:t>To ensure we meet our value of inclusion and to create a warm, welcoming and resp</a:t>
            </a:r>
            <a:r>
              <a:rPr lang="en-GB" sz="1330" dirty="0">
                <a:latin typeface="Raleway" pitchFamily="2" charset="0"/>
                <a:ea typeface="Times New Roman" panose="02020603050405020304" pitchFamily="18" charset="0"/>
                <a:cs typeface="Times New Roman" panose="02020603050405020304" pitchFamily="18" charset="0"/>
              </a:rPr>
              <a:t>ective culture for all, we are </a:t>
            </a:r>
            <a:r>
              <a:rPr lang="en-GB" sz="1330" dirty="0">
                <a:effectLst/>
                <a:latin typeface="Raleway" pitchFamily="2" charset="0"/>
                <a:ea typeface="Times New Roman" panose="02020603050405020304" pitchFamily="18" charset="0"/>
                <a:cs typeface="Times New Roman" panose="02020603050405020304" pitchFamily="18" charset="0"/>
              </a:rPr>
              <a:t>committed to:</a:t>
            </a:r>
          </a:p>
          <a:p>
            <a:endParaRPr lang="en-GB" sz="1330" dirty="0">
              <a:effectLst/>
              <a:latin typeface="Raleway" pitchFamily="2"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Delivering the short medium and long term goals in our action plan</a:t>
            </a:r>
          </a:p>
          <a:p>
            <a:pPr marL="342900" lvl="0" indent="-342900">
              <a:lnSpc>
                <a:spcPct val="107000"/>
              </a:lnSpc>
              <a:buFont typeface="Symbol" panose="05050102010706020507" pitchFamily="18" charset="2"/>
              <a:buChar char=""/>
            </a:pPr>
            <a:r>
              <a:rPr lang="en-GB" sz="1330" dirty="0">
                <a:latin typeface="Raleway" pitchFamily="2" charset="0"/>
                <a:ea typeface="Calibri" panose="020F0502020204030204" pitchFamily="34" charset="0"/>
                <a:cs typeface="Times New Roman" panose="02020603050405020304" pitchFamily="18" charset="0"/>
              </a:rPr>
              <a:t>Creating a culture of inclusion</a:t>
            </a:r>
            <a:endParaRPr lang="en-GB" sz="1330" dirty="0">
              <a:effectLst/>
              <a:latin typeface="Raleway"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Calibri" panose="020F0502020204030204" pitchFamily="34" charset="0"/>
              </a:rPr>
              <a:t>Creating long term relationships with Black and underserved communities to work with as artists, advisors, programmers and curators  </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Gathering evidence, establishing our base line and surveying staff and volunteers so we track our progress</a:t>
            </a:r>
          </a:p>
          <a:p>
            <a:pPr marL="342900" lvl="0" indent="-342900">
              <a:lnSpc>
                <a:spcPct val="115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Working with sector experts to continue learn</a:t>
            </a:r>
          </a:p>
          <a:p>
            <a:pPr marL="342900" lvl="0" indent="-342900">
              <a:lnSpc>
                <a:spcPct val="107000"/>
              </a:lnSpc>
              <a:buFont typeface="Symbol" panose="05050102010706020507" pitchFamily="18" charset="2"/>
              <a:buChar char=""/>
            </a:pPr>
            <a:r>
              <a:rPr lang="en-GB" sz="1330" dirty="0">
                <a:effectLst/>
                <a:latin typeface="Raleway" pitchFamily="2" charset="0"/>
                <a:ea typeface="Calibri" panose="020F0502020204030204" pitchFamily="34" charset="0"/>
                <a:cs typeface="Times New Roman" panose="02020603050405020304" pitchFamily="18" charset="0"/>
              </a:rPr>
              <a:t>Applying our commitment to inclusion in the recruitment of and ongoing worki</a:t>
            </a:r>
            <a:r>
              <a:rPr lang="en-GB" sz="1330" dirty="0">
                <a:latin typeface="Raleway" pitchFamily="2" charset="0"/>
                <a:ea typeface="Calibri" panose="020F0502020204030204" pitchFamily="34" charset="0"/>
                <a:cs typeface="Times New Roman" panose="02020603050405020304" pitchFamily="18" charset="0"/>
              </a:rPr>
              <a:t>ng relationships</a:t>
            </a:r>
            <a:r>
              <a:rPr lang="en-GB" sz="1330" dirty="0">
                <a:effectLst/>
                <a:latin typeface="Raleway" pitchFamily="2" charset="0"/>
                <a:ea typeface="Calibri" panose="020F0502020204030204" pitchFamily="34" charset="0"/>
                <a:cs typeface="Times New Roman" panose="02020603050405020304" pitchFamily="18" charset="0"/>
              </a:rPr>
              <a:t> with our staff, volunteers and trustees </a:t>
            </a:r>
            <a:endParaRPr lang="en-GB" sz="1330" dirty="0">
              <a:effectLst/>
              <a:latin typeface="Raleway" pitchFamily="2" charset="0"/>
              <a:ea typeface="Times New Roman" panose="02020603050405020304" pitchFamily="18" charset="0"/>
              <a:cs typeface="Times New Roman" panose="02020603050405020304" pitchFamily="18" charset="0"/>
            </a:endParaRPr>
          </a:p>
          <a:p>
            <a:pPr marL="7701">
              <a:lnSpc>
                <a:spcPts val="1576"/>
              </a:lnSpc>
              <a:spcBef>
                <a:spcPts val="64"/>
              </a:spcBef>
            </a:pPr>
            <a:endParaRPr sz="1330" dirty="0">
              <a:latin typeface="Raleway" pitchFamily="2" charset="0"/>
              <a:cs typeface="Arial" panose="020B0604020202020204" pitchFamily="34" charset="0"/>
            </a:endParaRPr>
          </a:p>
        </p:txBody>
      </p:sp>
      <p:sp>
        <p:nvSpPr>
          <p:cNvPr id="19" name="object 19">
            <a:hlinkClick r:id="rId3"/>
            <a:extLst>
              <a:ext uri="{FF2B5EF4-FFF2-40B4-BE49-F238E27FC236}">
                <a16:creationId xmlns:a16="http://schemas.microsoft.com/office/drawing/2014/main" id="{7C0D2A16-71ED-496F-6EAC-B56B6FD3AF5E}"/>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35B630E4-00C3-4BB8-8CA4-74252DA58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9642" y="513940"/>
            <a:ext cx="1288053" cy="413524"/>
          </a:xfrm>
          <a:prstGeom prst="rect">
            <a:avLst/>
          </a:prstGeom>
        </p:spPr>
      </p:pic>
    </p:spTree>
    <p:extLst>
      <p:ext uri="{BB962C8B-B14F-4D97-AF65-F5344CB8AC3E}">
        <p14:creationId xmlns:p14="http://schemas.microsoft.com/office/powerpoint/2010/main" val="113724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00691" y="1503981"/>
            <a:ext cx="10008951" cy="2501156"/>
          </a:xfrm>
          <a:prstGeom prst="rect">
            <a:avLst/>
          </a:prstGeom>
        </p:spPr>
        <p:txBody>
          <a:bodyPr vert="horz" wrap="square" lIns="0" tIns="8087" rIns="0" bIns="0" rtlCol="0">
            <a:spAutoFit/>
          </a:bodyPr>
          <a:lstStyle/>
          <a:p>
            <a:pPr marL="262255" marR="144145">
              <a:spcAft>
                <a:spcPts val="0"/>
              </a:spcAft>
            </a:pPr>
            <a:r>
              <a:rPr lang="en-GB" sz="1800" dirty="0">
                <a:effectLst/>
                <a:latin typeface="Raleway" pitchFamily="2" charset="0"/>
                <a:ea typeface="Calibri" panose="020F0502020204030204" pitchFamily="34" charset="0"/>
              </a:rPr>
              <a:t>This is a fantastic opportunity for an experienced audience insight professional to join an exciting and newly structured Marketing and Admissions team to help drive organisational change around audiences. </a:t>
            </a:r>
          </a:p>
          <a:p>
            <a:pPr marL="262255" marR="144145">
              <a:spcAft>
                <a:spcPts val="0"/>
              </a:spcAft>
            </a:pPr>
            <a:endParaRPr lang="en-GB" dirty="0">
              <a:latin typeface="Raleway" pitchFamily="2" charset="0"/>
              <a:ea typeface="Calibri" panose="020F0502020204030204" pitchFamily="34" charset="0"/>
            </a:endParaRPr>
          </a:p>
          <a:p>
            <a:pPr marL="262255" marR="144145">
              <a:spcAft>
                <a:spcPts val="0"/>
              </a:spcAft>
            </a:pPr>
            <a:r>
              <a:rPr lang="en-GB" sz="1800" dirty="0">
                <a:effectLst/>
                <a:latin typeface="Raleway" pitchFamily="2" charset="0"/>
                <a:ea typeface="Calibri" panose="020F0502020204030204" pitchFamily="34" charset="0"/>
              </a:rPr>
              <a:t>The Audience Insight Lead will be responsible for project managing the implementation of audience segmentation and working with Marketing and Admissions colleagues to make transformational change in how Compton Verney strategically uses data to reach and engage wider audiences and market to them more effectively. The Audience Insight Lead will also manage the new position of Data and Evaluation Coordinator.</a:t>
            </a:r>
            <a:endParaRPr lang="en-GB" sz="1800" dirty="0">
              <a:effectLst/>
              <a:latin typeface="Calibri" panose="020F0502020204030204" pitchFamily="34" charset="0"/>
              <a:ea typeface="Calibri" panose="020F0502020204030204" pitchFamily="34" charset="0"/>
            </a:endParaRPr>
          </a:p>
        </p:txBody>
      </p:sp>
      <p:sp>
        <p:nvSpPr>
          <p:cNvPr id="5" name="object 16">
            <a:extLst>
              <a:ext uri="{FF2B5EF4-FFF2-40B4-BE49-F238E27FC236}">
                <a16:creationId xmlns:a16="http://schemas.microsoft.com/office/drawing/2014/main" id="{FB26D350-F622-F281-EFCC-898EEC5C089C}"/>
              </a:ext>
            </a:extLst>
          </p:cNvPr>
          <p:cNvSpPr txBox="1">
            <a:spLocks noGrp="1"/>
          </p:cNvSpPr>
          <p:nvPr>
            <p:ph type="title" idx="4294967295"/>
          </p:nvPr>
        </p:nvSpPr>
        <p:spPr>
          <a:xfrm>
            <a:off x="500691" y="1060545"/>
            <a:ext cx="4579309" cy="354047"/>
          </a:xfrm>
          <a:prstGeom prst="rect">
            <a:avLst/>
          </a:prstGeom>
        </p:spPr>
        <p:txBody>
          <a:bodyPr vert="horz" wrap="square" lIns="0" tIns="45823" rIns="0" bIns="0" rtlCol="0" anchor="ctr">
            <a:spAutoFit/>
          </a:bodyPr>
          <a:lstStyle/>
          <a:p>
            <a:pPr marL="7701" marR="3080">
              <a:lnSpc>
                <a:spcPts val="2425"/>
              </a:lnSpc>
              <a:spcBef>
                <a:spcPts val="361"/>
              </a:spcBef>
            </a:pPr>
            <a:r>
              <a:rPr lang="en-GB" sz="2133" b="1" dirty="0">
                <a:solidFill>
                  <a:srgbClr val="66CCFF"/>
                </a:solidFill>
                <a:latin typeface="Raleway" pitchFamily="2" charset="0"/>
                <a:cs typeface="Arial" panose="020B0604020202020204" pitchFamily="34" charset="0"/>
              </a:rPr>
              <a:t>The Role</a:t>
            </a:r>
            <a:endParaRPr sz="2133" b="1" dirty="0">
              <a:solidFill>
                <a:srgbClr val="66CCFF"/>
              </a:solidFill>
              <a:latin typeface="Raleway" pitchFamily="2" charset="0"/>
              <a:cs typeface="Arial" panose="020B060402020202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72345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507966"/>
            <a:ext cx="9997138" cy="5394256"/>
          </a:xfrm>
          <a:prstGeom prst="rect">
            <a:avLst/>
          </a:prstGeom>
        </p:spPr>
        <p:txBody>
          <a:bodyPr vert="horz" wrap="square" lIns="0" tIns="8087" rIns="0" bIns="0" rtlCol="0">
            <a:spAutoFit/>
          </a:bodyPr>
          <a:lstStyle/>
          <a:p>
            <a:pPr marL="262255" marR="144145">
              <a:spcAft>
                <a:spcPts val="0"/>
              </a:spcAft>
            </a:pPr>
            <a:r>
              <a:rPr lang="en-GB" sz="1400" b="1" dirty="0">
                <a:effectLst/>
                <a:latin typeface="Raleway" pitchFamily="2" charset="0"/>
                <a:ea typeface="Calibri" panose="020F0502020204030204" pitchFamily="34" charset="0"/>
              </a:rPr>
              <a:t>Key Responsibilities</a:t>
            </a:r>
            <a:endParaRPr lang="en-GB" sz="1400" dirty="0">
              <a:effectLst/>
              <a:latin typeface="Calibri" panose="020F0502020204030204" pitchFamily="34" charset="0"/>
              <a:ea typeface="Calibri" panose="020F0502020204030204" pitchFamily="34" charset="0"/>
            </a:endParaRPr>
          </a:p>
          <a:p>
            <a:pPr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Segmentation and CRM</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Project Manage the creation of bespoke Compton Verney audience segmentation, building on the work that has been previously undertaken by internal team and external consultants to finalise a model that would be most suitable and effective for Compton Verney.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Drive the process of integrating this information with Compton Verney’s Spektrix CRM system in an easy-to-use way that can inform our audience and communication strategy and activity. </a:t>
            </a:r>
            <a:endParaRPr lang="en-GB" sz="1400" dirty="0">
              <a:effectLst/>
              <a:latin typeface="Calibri" panose="020F0502020204030204" pitchFamily="34" charset="0"/>
              <a:ea typeface="Calibri" panose="020F0502020204030204" pitchFamily="34" charset="0"/>
            </a:endParaRPr>
          </a:p>
          <a:p>
            <a:pPr marL="719455" marR="144145">
              <a:spcAft>
                <a:spcPts val="0"/>
              </a:spcAft>
            </a:pPr>
            <a:r>
              <a:rPr lang="en-GB" sz="1400"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Audience Insight</a:t>
            </a:r>
            <a:endParaRPr lang="en-GB" sz="1400" dirty="0">
              <a:effectLst/>
              <a:latin typeface="Calibri" panose="020F0502020204030204" pitchFamily="34" charset="0"/>
              <a:ea typeface="Calibri" panose="020F0502020204030204" pitchFamily="34" charset="0"/>
            </a:endParaRPr>
          </a:p>
          <a:p>
            <a:pPr marL="719455" marR="144145">
              <a:spcAft>
                <a:spcPts val="0"/>
              </a:spcAft>
            </a:pPr>
            <a:r>
              <a:rPr lang="en-GB" sz="1400"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Work with Head of Marketing and Admissions and other colleagues to create bespoke communications to different audience segments based on their interests and motivations to drive increased footfall.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Work with Head of Marketing and Admissions to build greater regional awareness of Compton Verney and identify, strategically target and segment regional audiences who currently do not visit or engage with Compton Verney to support our visitor growth strategy.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Data Management, Reporting and Culture</a:t>
            </a:r>
            <a:endParaRPr lang="en-GB" sz="1400" dirty="0">
              <a:effectLst/>
              <a:latin typeface="Calibri" panose="020F0502020204030204" pitchFamily="34" charset="0"/>
              <a:ea typeface="Calibri" panose="020F0502020204030204" pitchFamily="34" charset="0"/>
            </a:endParaRPr>
          </a:p>
          <a:p>
            <a:pPr marL="262255" marR="144145">
              <a:spcAft>
                <a:spcPts val="0"/>
              </a:spcAft>
            </a:pPr>
            <a:r>
              <a:rPr lang="en-GB" sz="1400" b="1" dirty="0">
                <a:effectLst/>
                <a:latin typeface="Raleway" pitchFamily="2" charset="0"/>
                <a:ea typeface="Calibri" panose="020F0502020204030204" pitchFamily="34" charset="0"/>
              </a:rPr>
              <a:t>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Managing the amending and implementation of processes, systems and staff and volunteer training to collect the data required, on the scale required to enable comprehensive audience segmentation. </a:t>
            </a:r>
            <a:endParaRPr lang="en-GB" sz="14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400" dirty="0">
                <a:effectLst/>
                <a:latin typeface="Raleway" pitchFamily="2" charset="0"/>
                <a:ea typeface="Calibri" panose="020F0502020204030204" pitchFamily="34" charset="0"/>
              </a:rPr>
              <a:t>Being the ‘voice of the audience’, shifting the organisation to an audience first approach, consulting audiences about their needs, programming for specific audience segments and evaluating as part of a culture of learning and improvement. </a:t>
            </a:r>
            <a:endParaRPr lang="en-GB" sz="14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267928"/>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64978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6">
            <a:extLst>
              <a:ext uri="{FF2B5EF4-FFF2-40B4-BE49-F238E27FC236}">
                <a16:creationId xmlns:a16="http://schemas.microsoft.com/office/drawing/2014/main" id="{62EDE9CD-5BEF-132C-AE79-11C3FE24B00B}"/>
              </a:ext>
            </a:extLst>
          </p:cNvPr>
          <p:cNvSpPr txBox="1"/>
          <p:nvPr/>
        </p:nvSpPr>
        <p:spPr>
          <a:xfrm>
            <a:off x="512504" y="664232"/>
            <a:ext cx="9997138" cy="5499669"/>
          </a:xfrm>
          <a:prstGeom prst="rect">
            <a:avLst/>
          </a:prstGeom>
        </p:spPr>
        <p:txBody>
          <a:bodyPr vert="horz" wrap="square" lIns="0" tIns="8087" rIns="0" bIns="0" rtlCol="0">
            <a:spAutoFit/>
          </a:bodyPr>
          <a:lstStyle/>
          <a:p>
            <a:pPr marL="262255" marR="144145">
              <a:spcAft>
                <a:spcPts val="0"/>
              </a:spcAft>
            </a:pPr>
            <a:r>
              <a:rPr lang="en-GB" sz="1300" b="1" dirty="0">
                <a:effectLst/>
                <a:latin typeface="Raleway" pitchFamily="2" charset="0"/>
                <a:ea typeface="Calibri" panose="020F0502020204030204" pitchFamily="34" charset="0"/>
              </a:rPr>
              <a:t>Line Management </a:t>
            </a:r>
            <a:endParaRPr lang="en-GB" sz="1300" dirty="0">
              <a:effectLst/>
              <a:latin typeface="Calibri" panose="020F0502020204030204" pitchFamily="34"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Manage the newly created role of Data and Evaluation Coordinator, supporting them to collect, record and evaluate data from across the organisation, helping to drive change towards being an audiences and data-led organisation.</a:t>
            </a:r>
            <a:endParaRPr lang="en-GB" sz="1300" dirty="0">
              <a:effectLst/>
              <a:latin typeface="Calibri" panose="020F0502020204030204" pitchFamily="34"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Additional Responsibilities </a:t>
            </a:r>
            <a:endParaRPr lang="en-GB" sz="1300" dirty="0">
              <a:effectLst/>
              <a:latin typeface="Calibri" panose="020F0502020204030204" pitchFamily="34" charset="0"/>
              <a:ea typeface="Calibri" panose="020F0502020204030204" pitchFamily="34" charset="0"/>
            </a:endParaRPr>
          </a:p>
          <a:p>
            <a:pPr marR="144145">
              <a:spcAft>
                <a:spcPts val="0"/>
              </a:spcAft>
            </a:pPr>
            <a:r>
              <a:rPr lang="en-GB" sz="1300"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Play a leading role in the Marketing and Admissions Team to champion a data-driven culture and implement change.</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Deputise for the Head of Marketing and Admissions where relevant.</a:t>
            </a:r>
            <a:endParaRPr lang="en-GB" sz="1300" dirty="0">
              <a:effectLst/>
              <a:latin typeface="Calibri" panose="020F0502020204030204" pitchFamily="34" charset="0"/>
              <a:ea typeface="Calibri" panose="020F0502020204030204" pitchFamily="34" charset="0"/>
            </a:endParaRPr>
          </a:p>
          <a:p>
            <a:pPr marR="144145">
              <a:spcAft>
                <a:spcPts val="0"/>
              </a:spcAft>
            </a:pPr>
            <a:r>
              <a:rPr lang="en-GB" sz="1300" dirty="0">
                <a:effectLst/>
                <a:latin typeface="Raleway" pitchFamily="2" charset="0"/>
                <a:ea typeface="Calibri" panose="020F0502020204030204" pitchFamily="34" charset="0"/>
              </a:rPr>
              <a:t> </a:t>
            </a:r>
            <a:endParaRPr lang="en-GB" sz="1300" dirty="0">
              <a:effectLst/>
              <a:latin typeface="Calibri" panose="020F0502020204030204" pitchFamily="34" charset="0"/>
              <a:ea typeface="Calibri" panose="020F0502020204030204" pitchFamily="34" charset="0"/>
            </a:endParaRPr>
          </a:p>
          <a:p>
            <a:pPr marL="262255" marR="271780">
              <a:lnSpc>
                <a:spcPct val="115000"/>
              </a:lnSpc>
              <a:spcAft>
                <a:spcPts val="0"/>
              </a:spcAft>
            </a:pPr>
            <a:r>
              <a:rPr lang="en-GB" sz="1300" i="1" dirty="0">
                <a:effectLst/>
                <a:latin typeface="Raleway" pitchFamily="2" charset="0"/>
                <a:ea typeface="Calibri" panose="020F0502020204030204" pitchFamily="34" charset="0"/>
              </a:rPr>
              <a:t>The Postholder may be required to undertake other duties which may be reasonably requested and which are compatible with the overall scope and authority of the role.</a:t>
            </a:r>
          </a:p>
          <a:p>
            <a:pPr marL="262255" marR="271780">
              <a:lnSpc>
                <a:spcPct val="115000"/>
              </a:lnSpc>
              <a:spcAft>
                <a:spcPts val="0"/>
              </a:spcAft>
            </a:pPr>
            <a:endParaRPr lang="en-GB" sz="1300" i="1" dirty="0">
              <a:latin typeface="Raleway" pitchFamily="2" charset="0"/>
              <a:ea typeface="Calibri" panose="020F0502020204030204" pitchFamily="34" charset="0"/>
            </a:endParaRPr>
          </a:p>
          <a:p>
            <a:pPr marL="262255" marR="144145">
              <a:spcAft>
                <a:spcPts val="0"/>
              </a:spcAft>
            </a:pPr>
            <a:r>
              <a:rPr lang="en-GB" sz="1300" b="1" dirty="0">
                <a:effectLst/>
                <a:latin typeface="Raleway" pitchFamily="2" charset="0"/>
                <a:ea typeface="Calibri" panose="020F0502020204030204" pitchFamily="34" charset="0"/>
              </a:rPr>
              <a:t>Key Skills</a:t>
            </a:r>
          </a:p>
          <a:p>
            <a:pPr marL="262255" marR="144145">
              <a:spcAft>
                <a:spcPts val="0"/>
              </a:spcAft>
            </a:pP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Experience of implementing and using segmentation, integrated with CRM system to improve marketing campaign reach or performance.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Experience in creating organisational insight, through data reporting and evaluation to support and guide strategy.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In-depth understanding of the application of research and data analysis and ability to report results to inform strategy.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Experience of using CRM systems, with a preference for Spektrix, although not essential.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Ability to project manage.</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Ability to effectively operate within GDPR and PECR guidelines and share best practice.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Highly organised with keen attention to detail and an ability to prioritise workload, manage expectations and meet deadlines to budget.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Ability to train colleagues in data literacy.</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Interpersonal skills, able to work collaboratively and with a multiple range of roles. </a:t>
            </a:r>
            <a:endParaRPr lang="en-GB" sz="1300" dirty="0">
              <a:effectLst/>
              <a:latin typeface="Calibri" panose="020F0502020204030204" pitchFamily="34" charset="0"/>
              <a:ea typeface="Calibri" panose="020F0502020204030204" pitchFamily="34" charset="0"/>
            </a:endParaRPr>
          </a:p>
          <a:p>
            <a:pPr marL="342900" marR="144145" lvl="0" indent="-342900">
              <a:spcAft>
                <a:spcPts val="0"/>
              </a:spcAft>
              <a:buFont typeface="Symbol" panose="05050102010706020507" pitchFamily="18" charset="2"/>
              <a:buChar char=""/>
            </a:pPr>
            <a:r>
              <a:rPr lang="en-GB" sz="1300" dirty="0">
                <a:effectLst/>
                <a:latin typeface="Raleway" pitchFamily="2" charset="0"/>
                <a:ea typeface="Calibri" panose="020F0502020204030204" pitchFamily="34" charset="0"/>
              </a:rPr>
              <a:t>Line Management experience preferable but not essential. </a:t>
            </a:r>
            <a:endParaRPr lang="en-GB" sz="1300" dirty="0">
              <a:effectLst/>
              <a:latin typeface="Calibri" panose="020F0502020204030204" pitchFamily="34" charset="0"/>
              <a:ea typeface="Calibri" panose="020F0502020204030204" pitchFamily="34" charset="0"/>
            </a:endParaRPr>
          </a:p>
        </p:txBody>
      </p:sp>
      <p:sp>
        <p:nvSpPr>
          <p:cNvPr id="6" name="object 19">
            <a:hlinkClick r:id="rId2"/>
            <a:extLst>
              <a:ext uri="{FF2B5EF4-FFF2-40B4-BE49-F238E27FC236}">
                <a16:creationId xmlns:a16="http://schemas.microsoft.com/office/drawing/2014/main" id="{B67A78F4-0D92-5F79-A987-3DD6D3045D95}"/>
              </a:ext>
            </a:extLst>
          </p:cNvPr>
          <p:cNvSpPr txBox="1"/>
          <p:nvPr/>
        </p:nvSpPr>
        <p:spPr>
          <a:xfrm>
            <a:off x="512504" y="6178792"/>
            <a:ext cx="2638013" cy="164212"/>
          </a:xfrm>
          <a:prstGeom prst="rect">
            <a:avLst/>
          </a:prstGeom>
        </p:spPr>
        <p:txBody>
          <a:bodyPr vert="horz" wrap="square" lIns="0" tIns="0" rIns="0" bIns="0" rtlCol="0">
            <a:spAutoFit/>
          </a:bodyPr>
          <a:lstStyle/>
          <a:p>
            <a:pPr marL="7701"/>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t>
            </a:r>
            <a:r>
              <a:rPr lang="en-GB"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a:t>
            </a:r>
            <a:r>
              <a:rPr sz="1067" spc="18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MPTONVERNEY.ORG.UK </a:t>
            </a:r>
            <a:endParaRPr sz="1067" spc="181"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79A8CB3-40BC-A7DD-F37A-C5C0B8777CFA}"/>
              </a:ext>
            </a:extLst>
          </p:cNvPr>
          <p:cNvGrpSpPr/>
          <p:nvPr/>
        </p:nvGrpSpPr>
        <p:grpSpPr>
          <a:xfrm>
            <a:off x="10509642" y="507966"/>
            <a:ext cx="1173969" cy="366049"/>
            <a:chOff x="17330471" y="837672"/>
            <a:chExt cx="1935962" cy="603643"/>
          </a:xfrm>
        </p:grpSpPr>
        <p:sp>
          <p:nvSpPr>
            <p:cNvPr id="9" name="object 4">
              <a:extLst>
                <a:ext uri="{FF2B5EF4-FFF2-40B4-BE49-F238E27FC236}">
                  <a16:creationId xmlns:a16="http://schemas.microsoft.com/office/drawing/2014/main" id="{D380C2D9-A966-A6ED-65F3-6F80447DD1F5}"/>
                </a:ext>
              </a:extLst>
            </p:cNvPr>
            <p:cNvSpPr/>
            <p:nvPr/>
          </p:nvSpPr>
          <p:spPr>
            <a:xfrm>
              <a:off x="17330471" y="837672"/>
              <a:ext cx="525780" cy="262890"/>
            </a:xfrm>
            <a:custGeom>
              <a:avLst/>
              <a:gdLst/>
              <a:ahLst/>
              <a:cxnLst/>
              <a:rect l="l" t="t" r="r" b="b"/>
              <a:pathLst>
                <a:path w="525780" h="262890">
                  <a:moveTo>
                    <a:pt x="223189" y="54762"/>
                  </a:moveTo>
                  <a:lnTo>
                    <a:pt x="202565" y="31330"/>
                  </a:lnTo>
                  <a:lnTo>
                    <a:pt x="178879" y="14160"/>
                  </a:lnTo>
                  <a:lnTo>
                    <a:pt x="151180" y="3606"/>
                  </a:lnTo>
                  <a:lnTo>
                    <a:pt x="118529" y="0"/>
                  </a:lnTo>
                  <a:lnTo>
                    <a:pt x="68364" y="11023"/>
                  </a:lnTo>
                  <a:lnTo>
                    <a:pt x="31140" y="40322"/>
                  </a:lnTo>
                  <a:lnTo>
                    <a:pt x="7975" y="82296"/>
                  </a:lnTo>
                  <a:lnTo>
                    <a:pt x="0" y="131292"/>
                  </a:lnTo>
                  <a:lnTo>
                    <a:pt x="7975" y="180174"/>
                  </a:lnTo>
                  <a:lnTo>
                    <a:pt x="31140" y="221881"/>
                  </a:lnTo>
                  <a:lnTo>
                    <a:pt x="68364" y="250926"/>
                  </a:lnTo>
                  <a:lnTo>
                    <a:pt x="118529" y="261823"/>
                  </a:lnTo>
                  <a:lnTo>
                    <a:pt x="151180" y="258584"/>
                  </a:lnTo>
                  <a:lnTo>
                    <a:pt x="178879" y="248793"/>
                  </a:lnTo>
                  <a:lnTo>
                    <a:pt x="202565" y="232397"/>
                  </a:lnTo>
                  <a:lnTo>
                    <a:pt x="223189" y="209321"/>
                  </a:lnTo>
                  <a:lnTo>
                    <a:pt x="187553" y="175920"/>
                  </a:lnTo>
                  <a:lnTo>
                    <a:pt x="172262" y="193471"/>
                  </a:lnTo>
                  <a:lnTo>
                    <a:pt x="155524" y="205752"/>
                  </a:lnTo>
                  <a:lnTo>
                    <a:pt x="138023" y="212953"/>
                  </a:lnTo>
                  <a:lnTo>
                    <a:pt x="120408" y="215315"/>
                  </a:lnTo>
                  <a:lnTo>
                    <a:pt x="93510" y="209461"/>
                  </a:lnTo>
                  <a:lnTo>
                    <a:pt x="70891" y="192671"/>
                  </a:lnTo>
                  <a:lnTo>
                    <a:pt x="55308" y="166103"/>
                  </a:lnTo>
                  <a:lnTo>
                    <a:pt x="49504" y="130911"/>
                  </a:lnTo>
                  <a:lnTo>
                    <a:pt x="54394" y="98259"/>
                  </a:lnTo>
                  <a:lnTo>
                    <a:pt x="68364" y="71412"/>
                  </a:lnTo>
                  <a:lnTo>
                    <a:pt x="90347" y="53213"/>
                  </a:lnTo>
                  <a:lnTo>
                    <a:pt x="119291" y="46520"/>
                  </a:lnTo>
                  <a:lnTo>
                    <a:pt x="138760" y="48806"/>
                  </a:lnTo>
                  <a:lnTo>
                    <a:pt x="156095" y="56083"/>
                  </a:lnTo>
                  <a:lnTo>
                    <a:pt x="172085" y="68986"/>
                  </a:lnTo>
                  <a:lnTo>
                    <a:pt x="187553" y="88163"/>
                  </a:lnTo>
                  <a:lnTo>
                    <a:pt x="223189" y="54762"/>
                  </a:lnTo>
                  <a:close/>
                </a:path>
                <a:path w="525780" h="262890">
                  <a:moveTo>
                    <a:pt x="525526" y="131673"/>
                  </a:moveTo>
                  <a:lnTo>
                    <a:pt x="516864" y="81813"/>
                  </a:lnTo>
                  <a:lnTo>
                    <a:pt x="496214" y="46520"/>
                  </a:lnTo>
                  <a:lnTo>
                    <a:pt x="492277" y="39814"/>
                  </a:lnTo>
                  <a:lnTo>
                    <a:pt x="476008" y="27546"/>
                  </a:lnTo>
                  <a:lnTo>
                    <a:pt x="476008" y="131673"/>
                  </a:lnTo>
                  <a:lnTo>
                    <a:pt x="471297" y="163842"/>
                  </a:lnTo>
                  <a:lnTo>
                    <a:pt x="457390" y="190741"/>
                  </a:lnTo>
                  <a:lnTo>
                    <a:pt x="434708" y="209207"/>
                  </a:lnTo>
                  <a:lnTo>
                    <a:pt x="403618" y="216065"/>
                  </a:lnTo>
                  <a:lnTo>
                    <a:pt x="372618" y="209092"/>
                  </a:lnTo>
                  <a:lnTo>
                    <a:pt x="349796" y="190373"/>
                  </a:lnTo>
                  <a:lnTo>
                    <a:pt x="335673" y="163207"/>
                  </a:lnTo>
                  <a:lnTo>
                    <a:pt x="330847" y="130911"/>
                  </a:lnTo>
                  <a:lnTo>
                    <a:pt x="335673" y="98742"/>
                  </a:lnTo>
                  <a:lnTo>
                    <a:pt x="349796" y="71831"/>
                  </a:lnTo>
                  <a:lnTo>
                    <a:pt x="372618" y="53378"/>
                  </a:lnTo>
                  <a:lnTo>
                    <a:pt x="403618" y="46520"/>
                  </a:lnTo>
                  <a:lnTo>
                    <a:pt x="434555" y="53492"/>
                  </a:lnTo>
                  <a:lnTo>
                    <a:pt x="457250" y="72212"/>
                  </a:lnTo>
                  <a:lnTo>
                    <a:pt x="471233" y="99377"/>
                  </a:lnTo>
                  <a:lnTo>
                    <a:pt x="476008" y="131673"/>
                  </a:lnTo>
                  <a:lnTo>
                    <a:pt x="476008" y="27546"/>
                  </a:lnTo>
                  <a:lnTo>
                    <a:pt x="453834" y="10820"/>
                  </a:lnTo>
                  <a:lnTo>
                    <a:pt x="403618" y="12"/>
                  </a:lnTo>
                  <a:lnTo>
                    <a:pt x="353339" y="10706"/>
                  </a:lnTo>
                  <a:lnTo>
                    <a:pt x="314769" y="39446"/>
                  </a:lnTo>
                  <a:lnTo>
                    <a:pt x="290055" y="81191"/>
                  </a:lnTo>
                  <a:lnTo>
                    <a:pt x="281330" y="130911"/>
                  </a:lnTo>
                  <a:lnTo>
                    <a:pt x="290055" y="180759"/>
                  </a:lnTo>
                  <a:lnTo>
                    <a:pt x="314769" y="222770"/>
                  </a:lnTo>
                  <a:lnTo>
                    <a:pt x="353339" y="251764"/>
                  </a:lnTo>
                  <a:lnTo>
                    <a:pt x="403618" y="262572"/>
                  </a:lnTo>
                  <a:lnTo>
                    <a:pt x="453682" y="251879"/>
                  </a:lnTo>
                  <a:lnTo>
                    <a:pt x="492137" y="223139"/>
                  </a:lnTo>
                  <a:lnTo>
                    <a:pt x="496328" y="216065"/>
                  </a:lnTo>
                  <a:lnTo>
                    <a:pt x="516813" y="181394"/>
                  </a:lnTo>
                  <a:lnTo>
                    <a:pt x="525526" y="131673"/>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0" name="object 5">
              <a:extLst>
                <a:ext uri="{FF2B5EF4-FFF2-40B4-BE49-F238E27FC236}">
                  <a16:creationId xmlns:a16="http://schemas.microsoft.com/office/drawing/2014/main" id="{D5BD2CD1-C65C-6B22-6F0C-E32D372C5B2F}"/>
                </a:ext>
              </a:extLst>
            </p:cNvPr>
            <p:cNvPicPr/>
            <p:nvPr/>
          </p:nvPicPr>
          <p:blipFill>
            <a:blip r:embed="rId3" cstate="print"/>
            <a:stretch>
              <a:fillRect/>
            </a:stretch>
          </p:blipFill>
          <p:spPr>
            <a:xfrm>
              <a:off x="17923530" y="842548"/>
              <a:ext cx="247196" cy="252819"/>
            </a:xfrm>
            <a:prstGeom prst="rect">
              <a:avLst/>
            </a:prstGeom>
          </p:spPr>
        </p:pic>
        <p:pic>
          <p:nvPicPr>
            <p:cNvPr id="11" name="object 6">
              <a:extLst>
                <a:ext uri="{FF2B5EF4-FFF2-40B4-BE49-F238E27FC236}">
                  <a16:creationId xmlns:a16="http://schemas.microsoft.com/office/drawing/2014/main" id="{FC3015B3-A497-BBC1-5FC5-1840C050AFE5}"/>
                </a:ext>
              </a:extLst>
            </p:cNvPr>
            <p:cNvPicPr/>
            <p:nvPr/>
          </p:nvPicPr>
          <p:blipFill>
            <a:blip r:embed="rId4" cstate="print"/>
            <a:stretch>
              <a:fillRect/>
            </a:stretch>
          </p:blipFill>
          <p:spPr>
            <a:xfrm>
              <a:off x="18241244" y="842542"/>
              <a:ext cx="188685" cy="252829"/>
            </a:xfrm>
            <a:prstGeom prst="rect">
              <a:avLst/>
            </a:prstGeom>
          </p:spPr>
        </p:pic>
        <p:sp>
          <p:nvSpPr>
            <p:cNvPr id="12" name="object 7">
              <a:extLst>
                <a:ext uri="{FF2B5EF4-FFF2-40B4-BE49-F238E27FC236}">
                  <a16:creationId xmlns:a16="http://schemas.microsoft.com/office/drawing/2014/main" id="{505C5D65-BB68-F99E-B037-728DB2ACBC49}"/>
                </a:ext>
              </a:extLst>
            </p:cNvPr>
            <p:cNvSpPr/>
            <p:nvPr/>
          </p:nvSpPr>
          <p:spPr>
            <a:xfrm>
              <a:off x="18480189" y="837685"/>
              <a:ext cx="504190" cy="262890"/>
            </a:xfrm>
            <a:custGeom>
              <a:avLst/>
              <a:gdLst/>
              <a:ahLst/>
              <a:cxnLst/>
              <a:rect l="l" t="t" r="r" b="b"/>
              <a:pathLst>
                <a:path w="504190" h="262890">
                  <a:moveTo>
                    <a:pt x="221310" y="4991"/>
                  </a:moveTo>
                  <a:lnTo>
                    <a:pt x="0" y="4991"/>
                  </a:lnTo>
                  <a:lnTo>
                    <a:pt x="0" y="53251"/>
                  </a:lnTo>
                  <a:lnTo>
                    <a:pt x="87401" y="53251"/>
                  </a:lnTo>
                  <a:lnTo>
                    <a:pt x="87401" y="257721"/>
                  </a:lnTo>
                  <a:lnTo>
                    <a:pt x="133908" y="257721"/>
                  </a:lnTo>
                  <a:lnTo>
                    <a:pt x="133908" y="53251"/>
                  </a:lnTo>
                  <a:lnTo>
                    <a:pt x="221310" y="53251"/>
                  </a:lnTo>
                  <a:lnTo>
                    <a:pt x="221310" y="4991"/>
                  </a:lnTo>
                  <a:close/>
                </a:path>
                <a:path w="504190" h="262890">
                  <a:moveTo>
                    <a:pt x="504151" y="131660"/>
                  </a:moveTo>
                  <a:lnTo>
                    <a:pt x="495490" y="81800"/>
                  </a:lnTo>
                  <a:lnTo>
                    <a:pt x="474827" y="46507"/>
                  </a:lnTo>
                  <a:lnTo>
                    <a:pt x="470903" y="39801"/>
                  </a:lnTo>
                  <a:lnTo>
                    <a:pt x="454634" y="27533"/>
                  </a:lnTo>
                  <a:lnTo>
                    <a:pt x="454634" y="131660"/>
                  </a:lnTo>
                  <a:lnTo>
                    <a:pt x="449910" y="163830"/>
                  </a:lnTo>
                  <a:lnTo>
                    <a:pt x="436016" y="190728"/>
                  </a:lnTo>
                  <a:lnTo>
                    <a:pt x="413321" y="209194"/>
                  </a:lnTo>
                  <a:lnTo>
                    <a:pt x="382231" y="216052"/>
                  </a:lnTo>
                  <a:lnTo>
                    <a:pt x="351243" y="209080"/>
                  </a:lnTo>
                  <a:lnTo>
                    <a:pt x="328409" y="190360"/>
                  </a:lnTo>
                  <a:lnTo>
                    <a:pt x="314299" y="163195"/>
                  </a:lnTo>
                  <a:lnTo>
                    <a:pt x="309473" y="130898"/>
                  </a:lnTo>
                  <a:lnTo>
                    <a:pt x="314299" y="98729"/>
                  </a:lnTo>
                  <a:lnTo>
                    <a:pt x="328409" y="71818"/>
                  </a:lnTo>
                  <a:lnTo>
                    <a:pt x="351243" y="53365"/>
                  </a:lnTo>
                  <a:lnTo>
                    <a:pt x="382231" y="46507"/>
                  </a:lnTo>
                  <a:lnTo>
                    <a:pt x="413169" y="53479"/>
                  </a:lnTo>
                  <a:lnTo>
                    <a:pt x="435876" y="72199"/>
                  </a:lnTo>
                  <a:lnTo>
                    <a:pt x="449859" y="99364"/>
                  </a:lnTo>
                  <a:lnTo>
                    <a:pt x="454634" y="131660"/>
                  </a:lnTo>
                  <a:lnTo>
                    <a:pt x="454634" y="27533"/>
                  </a:lnTo>
                  <a:lnTo>
                    <a:pt x="432460" y="10807"/>
                  </a:lnTo>
                  <a:lnTo>
                    <a:pt x="382231" y="0"/>
                  </a:lnTo>
                  <a:lnTo>
                    <a:pt x="331952" y="10693"/>
                  </a:lnTo>
                  <a:lnTo>
                    <a:pt x="293382" y="39433"/>
                  </a:lnTo>
                  <a:lnTo>
                    <a:pt x="268668" y="81178"/>
                  </a:lnTo>
                  <a:lnTo>
                    <a:pt x="259956" y="130898"/>
                  </a:lnTo>
                  <a:lnTo>
                    <a:pt x="268668" y="180746"/>
                  </a:lnTo>
                  <a:lnTo>
                    <a:pt x="293382" y="222758"/>
                  </a:lnTo>
                  <a:lnTo>
                    <a:pt x="331952" y="251752"/>
                  </a:lnTo>
                  <a:lnTo>
                    <a:pt x="382231" y="262559"/>
                  </a:lnTo>
                  <a:lnTo>
                    <a:pt x="432295" y="251866"/>
                  </a:lnTo>
                  <a:lnTo>
                    <a:pt x="470763" y="223126"/>
                  </a:lnTo>
                  <a:lnTo>
                    <a:pt x="474941" y="216052"/>
                  </a:lnTo>
                  <a:lnTo>
                    <a:pt x="495439" y="181381"/>
                  </a:lnTo>
                  <a:lnTo>
                    <a:pt x="504151" y="13166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3" name="object 8">
              <a:extLst>
                <a:ext uri="{FF2B5EF4-FFF2-40B4-BE49-F238E27FC236}">
                  <a16:creationId xmlns:a16="http://schemas.microsoft.com/office/drawing/2014/main" id="{57266668-941A-4078-A3E7-9C421A33DAB8}"/>
                </a:ext>
              </a:extLst>
            </p:cNvPr>
            <p:cNvPicPr/>
            <p:nvPr/>
          </p:nvPicPr>
          <p:blipFill>
            <a:blip r:embed="rId5" cstate="print"/>
            <a:stretch>
              <a:fillRect/>
            </a:stretch>
          </p:blipFill>
          <p:spPr>
            <a:xfrm>
              <a:off x="19044367" y="842548"/>
              <a:ext cx="222066" cy="252819"/>
            </a:xfrm>
            <a:prstGeom prst="rect">
              <a:avLst/>
            </a:prstGeom>
          </p:spPr>
        </p:pic>
        <p:pic>
          <p:nvPicPr>
            <p:cNvPr id="14" name="object 9">
              <a:extLst>
                <a:ext uri="{FF2B5EF4-FFF2-40B4-BE49-F238E27FC236}">
                  <a16:creationId xmlns:a16="http://schemas.microsoft.com/office/drawing/2014/main" id="{84A5B44B-F437-62C5-61ED-B6CE0CDE9874}"/>
                </a:ext>
              </a:extLst>
            </p:cNvPr>
            <p:cNvPicPr/>
            <p:nvPr/>
          </p:nvPicPr>
          <p:blipFill>
            <a:blip r:embed="rId6" cstate="print"/>
            <a:stretch>
              <a:fillRect/>
            </a:stretch>
          </p:blipFill>
          <p:spPr>
            <a:xfrm>
              <a:off x="17524787" y="1188492"/>
              <a:ext cx="242694" cy="252819"/>
            </a:xfrm>
            <a:prstGeom prst="rect">
              <a:avLst/>
            </a:prstGeom>
          </p:spPr>
        </p:pic>
        <p:sp>
          <p:nvSpPr>
            <p:cNvPr id="15" name="object 10">
              <a:extLst>
                <a:ext uri="{FF2B5EF4-FFF2-40B4-BE49-F238E27FC236}">
                  <a16:creationId xmlns:a16="http://schemas.microsoft.com/office/drawing/2014/main" id="{8E57E7E3-3178-1BEF-038B-C3960353B101}"/>
                </a:ext>
              </a:extLst>
            </p:cNvPr>
            <p:cNvSpPr/>
            <p:nvPr/>
          </p:nvSpPr>
          <p:spPr>
            <a:xfrm>
              <a:off x="17826750" y="1188586"/>
              <a:ext cx="176530" cy="252729"/>
            </a:xfrm>
            <a:custGeom>
              <a:avLst/>
              <a:gdLst/>
              <a:ahLst/>
              <a:cxnLst/>
              <a:rect l="l" t="t" r="r" b="b"/>
              <a:pathLst>
                <a:path w="176530" h="252730">
                  <a:moveTo>
                    <a:pt x="175920"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20" y="252730"/>
                  </a:lnTo>
                  <a:lnTo>
                    <a:pt x="175920"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6" name="object 11">
              <a:extLst>
                <a:ext uri="{FF2B5EF4-FFF2-40B4-BE49-F238E27FC236}">
                  <a16:creationId xmlns:a16="http://schemas.microsoft.com/office/drawing/2014/main" id="{F6F3CAB2-A1D4-F315-179C-5385F00E7247}"/>
                </a:ext>
              </a:extLst>
            </p:cNvPr>
            <p:cNvPicPr/>
            <p:nvPr/>
          </p:nvPicPr>
          <p:blipFill>
            <a:blip r:embed="rId7" cstate="print"/>
            <a:stretch>
              <a:fillRect/>
            </a:stretch>
          </p:blipFill>
          <p:spPr>
            <a:xfrm>
              <a:off x="18072828" y="1188490"/>
              <a:ext cx="205930" cy="252819"/>
            </a:xfrm>
            <a:prstGeom prst="rect">
              <a:avLst/>
            </a:prstGeom>
          </p:spPr>
        </p:pic>
        <p:pic>
          <p:nvPicPr>
            <p:cNvPr id="17" name="object 12">
              <a:extLst>
                <a:ext uri="{FF2B5EF4-FFF2-40B4-BE49-F238E27FC236}">
                  <a16:creationId xmlns:a16="http://schemas.microsoft.com/office/drawing/2014/main" id="{6EB89A54-9345-DA1E-1C06-00221D716917}"/>
                </a:ext>
              </a:extLst>
            </p:cNvPr>
            <p:cNvPicPr/>
            <p:nvPr/>
          </p:nvPicPr>
          <p:blipFill>
            <a:blip r:embed="rId5" cstate="print"/>
            <a:stretch>
              <a:fillRect/>
            </a:stretch>
          </p:blipFill>
          <p:spPr>
            <a:xfrm>
              <a:off x="18338404" y="1188490"/>
              <a:ext cx="222066" cy="252819"/>
            </a:xfrm>
            <a:prstGeom prst="rect">
              <a:avLst/>
            </a:prstGeom>
          </p:spPr>
        </p:pic>
        <p:sp>
          <p:nvSpPr>
            <p:cNvPr id="18" name="object 13">
              <a:extLst>
                <a:ext uri="{FF2B5EF4-FFF2-40B4-BE49-F238E27FC236}">
                  <a16:creationId xmlns:a16="http://schemas.microsoft.com/office/drawing/2014/main" id="{556143BA-BC6D-52E7-AC07-303588FD64B8}"/>
                </a:ext>
              </a:extLst>
            </p:cNvPr>
            <p:cNvSpPr/>
            <p:nvPr/>
          </p:nvSpPr>
          <p:spPr>
            <a:xfrm>
              <a:off x="18630989" y="1188586"/>
              <a:ext cx="176530" cy="252729"/>
            </a:xfrm>
            <a:custGeom>
              <a:avLst/>
              <a:gdLst/>
              <a:ahLst/>
              <a:cxnLst/>
              <a:rect l="l" t="t" r="r" b="b"/>
              <a:pathLst>
                <a:path w="176530" h="252730">
                  <a:moveTo>
                    <a:pt x="175933" y="204470"/>
                  </a:moveTo>
                  <a:lnTo>
                    <a:pt x="46507" y="204470"/>
                  </a:lnTo>
                  <a:lnTo>
                    <a:pt x="46507" y="140970"/>
                  </a:lnTo>
                  <a:lnTo>
                    <a:pt x="157162" y="140970"/>
                  </a:lnTo>
                  <a:lnTo>
                    <a:pt x="157162" y="91440"/>
                  </a:lnTo>
                  <a:lnTo>
                    <a:pt x="46507" y="91440"/>
                  </a:lnTo>
                  <a:lnTo>
                    <a:pt x="46507" y="48260"/>
                  </a:lnTo>
                  <a:lnTo>
                    <a:pt x="168414" y="48260"/>
                  </a:lnTo>
                  <a:lnTo>
                    <a:pt x="168414" y="0"/>
                  </a:lnTo>
                  <a:lnTo>
                    <a:pt x="0" y="0"/>
                  </a:lnTo>
                  <a:lnTo>
                    <a:pt x="0" y="48260"/>
                  </a:lnTo>
                  <a:lnTo>
                    <a:pt x="0" y="91440"/>
                  </a:lnTo>
                  <a:lnTo>
                    <a:pt x="0" y="140970"/>
                  </a:lnTo>
                  <a:lnTo>
                    <a:pt x="0" y="204470"/>
                  </a:lnTo>
                  <a:lnTo>
                    <a:pt x="0" y="252730"/>
                  </a:lnTo>
                  <a:lnTo>
                    <a:pt x="175933" y="252730"/>
                  </a:lnTo>
                  <a:lnTo>
                    <a:pt x="175933" y="204470"/>
                  </a:lnTo>
                  <a:close/>
                </a:path>
              </a:pathLst>
            </a:custGeom>
            <a:solidFill>
              <a:srgbClr val="000000"/>
            </a:solidFill>
          </p:spPr>
          <p:txBody>
            <a:bodyPr wrap="square" lIns="0" tIns="0" rIns="0" bIns="0" rtlCol="0"/>
            <a:lstStyle/>
            <a:p>
              <a:endParaRPr sz="2400" dirty="0">
                <a:latin typeface="Arial" panose="020B0604020202020204" pitchFamily="34" charset="0"/>
              </a:endParaRPr>
            </a:p>
          </p:txBody>
        </p:sp>
        <p:pic>
          <p:nvPicPr>
            <p:cNvPr id="19" name="object 14">
              <a:extLst>
                <a:ext uri="{FF2B5EF4-FFF2-40B4-BE49-F238E27FC236}">
                  <a16:creationId xmlns:a16="http://schemas.microsoft.com/office/drawing/2014/main" id="{1E4B1F1B-E14F-40C8-6FED-F6615A5EEF66}"/>
                </a:ext>
              </a:extLst>
            </p:cNvPr>
            <p:cNvPicPr/>
            <p:nvPr/>
          </p:nvPicPr>
          <p:blipFill>
            <a:blip r:embed="rId8" cstate="print"/>
            <a:stretch>
              <a:fillRect/>
            </a:stretch>
          </p:blipFill>
          <p:spPr>
            <a:xfrm>
              <a:off x="18852685" y="1188490"/>
              <a:ext cx="241940" cy="252819"/>
            </a:xfrm>
            <a:prstGeom prst="rect">
              <a:avLst/>
            </a:prstGeom>
          </p:spPr>
        </p:pic>
      </p:grpSp>
    </p:spTree>
    <p:extLst>
      <p:ext uri="{BB962C8B-B14F-4D97-AF65-F5344CB8AC3E}">
        <p14:creationId xmlns:p14="http://schemas.microsoft.com/office/powerpoint/2010/main" val="1350543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E8DBD65D553344A0CEB5A702112E1D" ma:contentTypeVersion="15" ma:contentTypeDescription="Create a new document." ma:contentTypeScope="" ma:versionID="6e6603a329961fe6fc4a2665aff55dc1">
  <xsd:schema xmlns:xsd="http://www.w3.org/2001/XMLSchema" xmlns:xs="http://www.w3.org/2001/XMLSchema" xmlns:p="http://schemas.microsoft.com/office/2006/metadata/properties" xmlns:ns3="28e4ddd4-e00a-4d42-b931-e07c6a8bd298" xmlns:ns4="82f88cd3-b6d9-4a3e-a11c-4296d2b31e90" targetNamespace="http://schemas.microsoft.com/office/2006/metadata/properties" ma:root="true" ma:fieldsID="489c1cc9029fcf86d33c80f9e42c87e7" ns3:_="" ns4:_="">
    <xsd:import namespace="28e4ddd4-e00a-4d42-b931-e07c6a8bd298"/>
    <xsd:import namespace="82f88cd3-b6d9-4a3e-a11c-4296d2b31e9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DateTaken"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4ddd4-e00a-4d42-b931-e07c6a8bd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f88cd3-b6d9-4a3e-a11c-4296d2b31e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8e4ddd4-e00a-4d42-b931-e07c6a8bd298" xsi:nil="true"/>
  </documentManagement>
</p:properties>
</file>

<file path=customXml/itemProps1.xml><?xml version="1.0" encoding="utf-8"?>
<ds:datastoreItem xmlns:ds="http://schemas.openxmlformats.org/officeDocument/2006/customXml" ds:itemID="{A04D4B25-4537-41EB-8E7B-5B1802122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4ddd4-e00a-4d42-b931-e07c6a8bd298"/>
    <ds:schemaRef ds:uri="82f88cd3-b6d9-4a3e-a11c-4296d2b31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7D57EE-FCFF-4239-B1E2-A412706C60E2}">
  <ds:schemaRefs>
    <ds:schemaRef ds:uri="http://schemas.microsoft.com/sharepoint/v3/contenttype/forms"/>
  </ds:schemaRefs>
</ds:datastoreItem>
</file>

<file path=customXml/itemProps3.xml><?xml version="1.0" encoding="utf-8"?>
<ds:datastoreItem xmlns:ds="http://schemas.openxmlformats.org/officeDocument/2006/customXml" ds:itemID="{026200A8-ED2C-4910-A5B8-D19810B2F3D3}">
  <ds:schemaRefs>
    <ds:schemaRef ds:uri="82f88cd3-b6d9-4a3e-a11c-4296d2b31e90"/>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28e4ddd4-e00a-4d42-b931-e07c6a8bd29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518</TotalTime>
  <Words>1541</Words>
  <Application>Microsoft Office PowerPoint</Application>
  <PresentationFormat>Widescreen</PresentationFormat>
  <Paragraphs>141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AW Conqueror Inline</vt:lpstr>
      <vt:lpstr>Calibri</vt:lpstr>
      <vt:lpstr>Calibri Light</vt:lpstr>
      <vt:lpstr>Raleway</vt:lpstr>
      <vt:lpstr>Raleway SemiBold</vt:lpstr>
      <vt:lpstr>Symbol</vt:lpstr>
      <vt:lpstr>Office Theme</vt:lpstr>
      <vt:lpstr>PowerPoint Presentation</vt:lpstr>
      <vt:lpstr>PowerPoint Presentation</vt:lpstr>
      <vt:lpstr>About Us</vt:lpstr>
      <vt:lpstr>Mission, Vision and Values</vt:lpstr>
      <vt:lpstr>Charitable Objects</vt:lpstr>
      <vt:lpstr>Equality, Diversity &amp; Inclusion</vt:lpstr>
      <vt:lpstr>The Role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Jones</dc:creator>
  <cp:lastModifiedBy>Sinead Robertson</cp:lastModifiedBy>
  <cp:revision>25</cp:revision>
  <dcterms:created xsi:type="dcterms:W3CDTF">2023-04-20T07:48:32Z</dcterms:created>
  <dcterms:modified xsi:type="dcterms:W3CDTF">2024-10-28T11:27:28Z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0x0101003FE8DBD65D553344A0CEB5A702112E1D</vt:lpwstr>
  </property>
</Properties>
</file>