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65" r:id="rId3"/>
    <p:sldId id="257" r:id="rId4"/>
    <p:sldId id="280" r:id="rId5"/>
    <p:sldId id="271" r:id="rId6"/>
    <p:sldId id="272" r:id="rId7"/>
    <p:sldId id="273" r:id="rId8"/>
    <p:sldId id="275" r:id="rId9"/>
    <p:sldId id="276" r:id="rId10"/>
    <p:sldId id="277"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0" d="100"/>
          <a:sy n="120" d="100"/>
        </p:scale>
        <p:origin x="2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EFEF8-F128-4B9C-A454-01EC81F209C2}" type="datetimeFigureOut">
              <a:rPr lang="en-GB" smtClean="0"/>
              <a:t>17/07/2024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EC5C9-302E-4B64-B2F6-6E25AE7E7404}" type="slidenum">
              <a:rPr lang="en-GB" smtClean="0"/>
              <a:t>‹#›</a:t>
            </a:fld>
            <a:endParaRPr lang="en-GB"/>
          </a:p>
        </p:txBody>
      </p:sp>
    </p:spTree>
    <p:extLst>
      <p:ext uri="{BB962C8B-B14F-4D97-AF65-F5344CB8AC3E}">
        <p14:creationId xmlns:p14="http://schemas.microsoft.com/office/powerpoint/2010/main" val="180714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678BD-54DD-4847-B969-AABF6AB4BC4D}" type="slidenum">
              <a:rPr lang="en-US" smtClean="0"/>
              <a:t>5</a:t>
            </a:fld>
            <a:endParaRPr lang="en-US"/>
          </a:p>
        </p:txBody>
      </p:sp>
    </p:spTree>
    <p:extLst>
      <p:ext uri="{BB962C8B-B14F-4D97-AF65-F5344CB8AC3E}">
        <p14:creationId xmlns:p14="http://schemas.microsoft.com/office/powerpoint/2010/main" val="235714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678BD-54DD-4847-B969-AABF6AB4BC4D}" type="slidenum">
              <a:rPr lang="en-US" smtClean="0"/>
              <a:t>6</a:t>
            </a:fld>
            <a:endParaRPr lang="en-US"/>
          </a:p>
        </p:txBody>
      </p:sp>
    </p:spTree>
    <p:extLst>
      <p:ext uri="{BB962C8B-B14F-4D97-AF65-F5344CB8AC3E}">
        <p14:creationId xmlns:p14="http://schemas.microsoft.com/office/powerpoint/2010/main" val="203727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678BD-54DD-4847-B969-AABF6AB4BC4D}" type="slidenum">
              <a:rPr lang="en-US" smtClean="0"/>
              <a:t>7</a:t>
            </a:fld>
            <a:endParaRPr lang="en-US"/>
          </a:p>
        </p:txBody>
      </p:sp>
    </p:spTree>
    <p:extLst>
      <p:ext uri="{BB962C8B-B14F-4D97-AF65-F5344CB8AC3E}">
        <p14:creationId xmlns:p14="http://schemas.microsoft.com/office/powerpoint/2010/main" val="52509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678BD-54DD-4847-B969-AABF6AB4BC4D}" type="slidenum">
              <a:rPr lang="en-US" smtClean="0"/>
              <a:t>8</a:t>
            </a:fld>
            <a:endParaRPr lang="en-US"/>
          </a:p>
        </p:txBody>
      </p:sp>
    </p:spTree>
    <p:extLst>
      <p:ext uri="{BB962C8B-B14F-4D97-AF65-F5344CB8AC3E}">
        <p14:creationId xmlns:p14="http://schemas.microsoft.com/office/powerpoint/2010/main" val="78310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2A91-888B-31F4-EC8E-5BE1275A452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6BCDA0A-D576-B1AA-6ABF-04236B3A8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ABC7BA9-8753-BF7D-A101-10C2E994830D}"/>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5" name="Footer Placeholder 4">
            <a:extLst>
              <a:ext uri="{FF2B5EF4-FFF2-40B4-BE49-F238E27FC236}">
                <a16:creationId xmlns:a16="http://schemas.microsoft.com/office/drawing/2014/main" id="{C3D990AC-0019-6486-5B7A-313DC62796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44CD6F-029B-412D-0ADC-DD0CF63C02C7}"/>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3977540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DECE-792C-0E44-9B12-EABA096A457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C7B93EC-FBF7-AF66-AE43-FE1E7AE46B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AA3887D-5CB1-9556-6DF8-B4EE9CF63384}"/>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5" name="Footer Placeholder 4">
            <a:extLst>
              <a:ext uri="{FF2B5EF4-FFF2-40B4-BE49-F238E27FC236}">
                <a16:creationId xmlns:a16="http://schemas.microsoft.com/office/drawing/2014/main" id="{09137A43-617F-2CA0-7B25-6569BB2388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0F444-D417-FE76-FA5C-8177C9BAF387}"/>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13921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49766-BF19-E841-4775-A691D8D1AE1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C4BF663-0404-211E-B532-8C39012E35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D85602-18DD-FCAF-3BA6-28FB02F6EF4E}"/>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5" name="Footer Placeholder 4">
            <a:extLst>
              <a:ext uri="{FF2B5EF4-FFF2-40B4-BE49-F238E27FC236}">
                <a16:creationId xmlns:a16="http://schemas.microsoft.com/office/drawing/2014/main" id="{B8DA1025-2130-595C-1294-BBEFD24A00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FF5C6F-4883-40A6-8C0E-F4BFBA0EA26F}"/>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276360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1C1B-2109-EFFF-E30F-75436494AEB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543B11A-863F-E2E4-1930-A99C5596E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D63EC20-6112-771E-5C0A-E7EB8E0A8E00}"/>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5" name="Footer Placeholder 4">
            <a:extLst>
              <a:ext uri="{FF2B5EF4-FFF2-40B4-BE49-F238E27FC236}">
                <a16:creationId xmlns:a16="http://schemas.microsoft.com/office/drawing/2014/main" id="{0AB54C75-3985-1361-F15A-C6D86FEBA0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22C837-A8AB-76D9-31C2-82BCDFAD8BA4}"/>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194027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91ABD-2D09-773F-79DF-1F67B35ADA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132D08-D877-A0C8-4899-DD6541638E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4A89F-5099-9BA6-BAC8-1F49BF6BD40E}"/>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5" name="Footer Placeholder 4">
            <a:extLst>
              <a:ext uri="{FF2B5EF4-FFF2-40B4-BE49-F238E27FC236}">
                <a16:creationId xmlns:a16="http://schemas.microsoft.com/office/drawing/2014/main" id="{9D8A80A9-4F0E-46D6-FCB7-5380D64F1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5E93B-6193-85C1-89A8-8696E01529CD}"/>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284515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0BC5-B345-95CC-B8C8-463BC770AA5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98532E9-3591-87E2-33D8-8EB90076551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B10E9AA-4F3B-3123-6AF8-0D279715D8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A9A7FAA-C2B2-C149-805C-004D3E95BF74}"/>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6" name="Footer Placeholder 5">
            <a:extLst>
              <a:ext uri="{FF2B5EF4-FFF2-40B4-BE49-F238E27FC236}">
                <a16:creationId xmlns:a16="http://schemas.microsoft.com/office/drawing/2014/main" id="{6F17016C-189D-6100-9898-1A2CFDE5C5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780A46-09F3-E28E-1BDB-3D951A6A8F7E}"/>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209473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6403-2121-9E78-DAD6-343DD6B1E3C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A51EA9-F831-C44A-176C-DCFAE765F5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F211F5-7F5D-84CA-796C-D75875EAAD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DDB216D-3ACF-18CB-D58D-C3ABE26D7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29F4D98-3844-0A39-69FB-0EDE5BCD8C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AA280DB-A904-89C1-D344-0FDD8D2AD1A8}"/>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8" name="Footer Placeholder 7">
            <a:extLst>
              <a:ext uri="{FF2B5EF4-FFF2-40B4-BE49-F238E27FC236}">
                <a16:creationId xmlns:a16="http://schemas.microsoft.com/office/drawing/2014/main" id="{6F234E42-AF77-DA23-D9E3-322ED38490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D5CB2D-4B27-8041-30CA-98175DD4974E}"/>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38950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AFFB-9170-60FB-261B-DAFE1F3E9A3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BC812AF-8646-67A3-8956-5374DBC423A7}"/>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4" name="Footer Placeholder 3">
            <a:extLst>
              <a:ext uri="{FF2B5EF4-FFF2-40B4-BE49-F238E27FC236}">
                <a16:creationId xmlns:a16="http://schemas.microsoft.com/office/drawing/2014/main" id="{74F974C4-0C71-5F9A-D2D7-51FBCBD233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78209E-FCAF-5DD3-6B36-DAB1EC060D46}"/>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367831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7B134-84B0-94FF-16D0-650E62B6A26E}"/>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3" name="Footer Placeholder 2">
            <a:extLst>
              <a:ext uri="{FF2B5EF4-FFF2-40B4-BE49-F238E27FC236}">
                <a16:creationId xmlns:a16="http://schemas.microsoft.com/office/drawing/2014/main" id="{EEAC420F-E63A-CAB1-F919-940F024D83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07ABA8-3D31-DA57-C1B0-91E81C3C61DB}"/>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217138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F8CA-C2D9-9EE6-8892-DE0F946EC3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2CB2D8B-1AF1-1147-E703-FC47DB46D6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0380EC2-6314-810C-44F3-92FD35392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F650EC-A3B9-1E53-43F5-D7CAB6711262}"/>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6" name="Footer Placeholder 5">
            <a:extLst>
              <a:ext uri="{FF2B5EF4-FFF2-40B4-BE49-F238E27FC236}">
                <a16:creationId xmlns:a16="http://schemas.microsoft.com/office/drawing/2014/main" id="{53C9FD93-B2ED-4538-900D-A92D09E5BF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0BBE2E-90BA-38FD-D7AE-348F54F486D2}"/>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38983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3A2F-5134-156E-3566-539F74E3B4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8C962CE-2AEC-953A-506F-8CC2D1AE81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E52D17-21DA-BAE4-2043-975583D87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D050D4-7C64-1A0F-C88F-DF5151E5AB3B}"/>
              </a:ext>
            </a:extLst>
          </p:cNvPr>
          <p:cNvSpPr>
            <a:spLocks noGrp="1"/>
          </p:cNvSpPr>
          <p:nvPr>
            <p:ph type="dt" sz="half" idx="10"/>
          </p:nvPr>
        </p:nvSpPr>
        <p:spPr/>
        <p:txBody>
          <a:bodyPr/>
          <a:lstStyle/>
          <a:p>
            <a:fld id="{27D9D002-697F-45B8-8EDC-893B1CC648BB}" type="datetimeFigureOut">
              <a:rPr lang="en-GB" smtClean="0"/>
              <a:t>17/07/2024</a:t>
            </a:fld>
            <a:endParaRPr lang="en-GB"/>
          </a:p>
        </p:txBody>
      </p:sp>
      <p:sp>
        <p:nvSpPr>
          <p:cNvPr id="6" name="Footer Placeholder 5">
            <a:extLst>
              <a:ext uri="{FF2B5EF4-FFF2-40B4-BE49-F238E27FC236}">
                <a16:creationId xmlns:a16="http://schemas.microsoft.com/office/drawing/2014/main" id="{A3C0B526-C0CB-00E9-A646-CFB3709F40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536D5E-D535-C741-300E-A59AC891886E}"/>
              </a:ext>
            </a:extLst>
          </p:cNvPr>
          <p:cNvSpPr>
            <a:spLocks noGrp="1"/>
          </p:cNvSpPr>
          <p:nvPr>
            <p:ph type="sldNum" sz="quarter" idx="12"/>
          </p:nvPr>
        </p:nvSpPr>
        <p:spPr/>
        <p:txBody>
          <a:bodyPr/>
          <a:lstStyle/>
          <a:p>
            <a:fld id="{3E12C520-12C0-4A99-8E81-D5A2466DE2F6}" type="slidenum">
              <a:rPr lang="en-GB" smtClean="0"/>
              <a:t>‹#›</a:t>
            </a:fld>
            <a:endParaRPr lang="en-GB"/>
          </a:p>
        </p:txBody>
      </p:sp>
    </p:spTree>
    <p:extLst>
      <p:ext uri="{BB962C8B-B14F-4D97-AF65-F5344CB8AC3E}">
        <p14:creationId xmlns:p14="http://schemas.microsoft.com/office/powerpoint/2010/main" val="177568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1C441-E604-2BC9-0E0F-BBCDBAAE6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39635EC-03D9-F071-A820-28718C393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D0DFE24-1314-928B-7B81-22A2FE1A93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D9D002-697F-45B8-8EDC-893B1CC648BB}" type="datetimeFigureOut">
              <a:rPr lang="en-GB" smtClean="0"/>
              <a:t>17/07/2024</a:t>
            </a:fld>
            <a:endParaRPr lang="en-GB"/>
          </a:p>
        </p:txBody>
      </p:sp>
      <p:sp>
        <p:nvSpPr>
          <p:cNvPr id="5" name="Footer Placeholder 4">
            <a:extLst>
              <a:ext uri="{FF2B5EF4-FFF2-40B4-BE49-F238E27FC236}">
                <a16:creationId xmlns:a16="http://schemas.microsoft.com/office/drawing/2014/main" id="{C2677048-A61D-BF4F-1C71-640DB13D3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8D5F60C-4984-7CF7-E949-6005E1AE33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12C520-12C0-4A99-8E81-D5A2466DE2F6}" type="slidenum">
              <a:rPr lang="en-GB" smtClean="0"/>
              <a:t>‹#›</a:t>
            </a:fld>
            <a:endParaRPr lang="en-GB"/>
          </a:p>
        </p:txBody>
      </p:sp>
    </p:spTree>
    <p:extLst>
      <p:ext uri="{BB962C8B-B14F-4D97-AF65-F5344CB8AC3E}">
        <p14:creationId xmlns:p14="http://schemas.microsoft.com/office/powerpoint/2010/main" val="129145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omptonverney.org.uk/"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Learning@comptonverney.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hyperlink" Target="https://www.comptonverney.org.uk/" TargetMode="Externa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hyperlink" Target="https://www.comptonverney.org.uk/" TargetMode="Externa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hyperlink" Target="https://www.comptonverney.org.uk/" TargetMode="Externa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hyperlink" Target="https://www.comptonverney.org.uk/" TargetMode="Externa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B1172D8-0D8D-4D60-CE98-1A531459869A}"/>
              </a:ext>
            </a:extLst>
          </p:cNvPr>
          <p:cNvGrpSpPr/>
          <p:nvPr/>
        </p:nvGrpSpPr>
        <p:grpSpPr>
          <a:xfrm>
            <a:off x="10509640" y="507965"/>
            <a:ext cx="1173969" cy="366050"/>
            <a:chOff x="17330470" y="837672"/>
            <a:chExt cx="1935962" cy="603643"/>
          </a:xfrm>
        </p:grpSpPr>
        <p:sp>
          <p:nvSpPr>
            <p:cNvPr id="4" name="object 4"/>
            <p:cNvSpPr/>
            <p:nvPr/>
          </p:nvSpPr>
          <p:spPr>
            <a:xfrm>
              <a:off x="17330470"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FFFFFF"/>
            </a:solidFill>
          </p:spPr>
          <p:txBody>
            <a:bodyPr wrap="square" lIns="0" tIns="0" rIns="0" bIns="0" rtlCol="0"/>
            <a:lstStyle/>
            <a:p>
              <a:endParaRPr sz="1092"/>
            </a:p>
          </p:txBody>
        </p:sp>
        <p:pic>
          <p:nvPicPr>
            <p:cNvPr id="5" name="object 5"/>
            <p:cNvPicPr/>
            <p:nvPr/>
          </p:nvPicPr>
          <p:blipFill>
            <a:blip r:embed="rId2" cstate="print"/>
            <a:stretch>
              <a:fillRect/>
            </a:stretch>
          </p:blipFill>
          <p:spPr>
            <a:xfrm>
              <a:off x="17923530" y="842548"/>
              <a:ext cx="247196" cy="252819"/>
            </a:xfrm>
            <a:prstGeom prst="rect">
              <a:avLst/>
            </a:prstGeom>
          </p:spPr>
        </p:pic>
        <p:pic>
          <p:nvPicPr>
            <p:cNvPr id="6" name="object 6"/>
            <p:cNvPicPr/>
            <p:nvPr/>
          </p:nvPicPr>
          <p:blipFill>
            <a:blip r:embed="rId3" cstate="print"/>
            <a:stretch>
              <a:fillRect/>
            </a:stretch>
          </p:blipFill>
          <p:spPr>
            <a:xfrm>
              <a:off x="18241244" y="842542"/>
              <a:ext cx="188685" cy="252829"/>
            </a:xfrm>
            <a:prstGeom prst="rect">
              <a:avLst/>
            </a:prstGeom>
          </p:spPr>
        </p:pic>
        <p:sp>
          <p:nvSpPr>
            <p:cNvPr id="7" name="object 7"/>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FFFFFF"/>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19044366" y="842548"/>
              <a:ext cx="222066" cy="252819"/>
            </a:xfrm>
            <a:prstGeom prst="rect">
              <a:avLst/>
            </a:prstGeom>
          </p:spPr>
        </p:pic>
        <p:pic>
          <p:nvPicPr>
            <p:cNvPr id="9" name="object 9"/>
            <p:cNvPicPr/>
            <p:nvPr/>
          </p:nvPicPr>
          <p:blipFill>
            <a:blip r:embed="rId5" cstate="print"/>
            <a:stretch>
              <a:fillRect/>
            </a:stretch>
          </p:blipFill>
          <p:spPr>
            <a:xfrm>
              <a:off x="17524787" y="1188492"/>
              <a:ext cx="242694" cy="252819"/>
            </a:xfrm>
            <a:prstGeom prst="rect">
              <a:avLst/>
            </a:prstGeom>
          </p:spPr>
        </p:pic>
        <p:sp>
          <p:nvSpPr>
            <p:cNvPr id="10" name="object 10"/>
            <p:cNvSpPr/>
            <p:nvPr/>
          </p:nvSpPr>
          <p:spPr>
            <a:xfrm>
              <a:off x="17826749"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FFFFFF"/>
            </a:solidFill>
          </p:spPr>
          <p:txBody>
            <a:bodyPr wrap="square" lIns="0" tIns="0" rIns="0" bIns="0" rtlCol="0"/>
            <a:lstStyle/>
            <a:p>
              <a:endParaRPr sz="1092"/>
            </a:p>
          </p:txBody>
        </p:sp>
        <p:pic>
          <p:nvPicPr>
            <p:cNvPr id="11" name="object 11"/>
            <p:cNvPicPr/>
            <p:nvPr/>
          </p:nvPicPr>
          <p:blipFill>
            <a:blip r:embed="rId6" cstate="print"/>
            <a:stretch>
              <a:fillRect/>
            </a:stretch>
          </p:blipFill>
          <p:spPr>
            <a:xfrm>
              <a:off x="18072827" y="1188490"/>
              <a:ext cx="205930" cy="252819"/>
            </a:xfrm>
            <a:prstGeom prst="rect">
              <a:avLst/>
            </a:prstGeom>
          </p:spPr>
        </p:pic>
        <p:pic>
          <p:nvPicPr>
            <p:cNvPr id="12" name="object 12"/>
            <p:cNvPicPr/>
            <p:nvPr/>
          </p:nvPicPr>
          <p:blipFill>
            <a:blip r:embed="rId4" cstate="print"/>
            <a:stretch>
              <a:fillRect/>
            </a:stretch>
          </p:blipFill>
          <p:spPr>
            <a:xfrm>
              <a:off x="18338404" y="1188490"/>
              <a:ext cx="222066" cy="252819"/>
            </a:xfrm>
            <a:prstGeom prst="rect">
              <a:avLst/>
            </a:prstGeom>
          </p:spPr>
        </p:pic>
        <p:sp>
          <p:nvSpPr>
            <p:cNvPr id="13" name="object 13"/>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FFFFFF"/>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8852686" y="1188490"/>
              <a:ext cx="241940" cy="252819"/>
            </a:xfrm>
            <a:prstGeom prst="rect">
              <a:avLst/>
            </a:prstGeom>
          </p:spPr>
        </p:pic>
      </p:grpSp>
      <p:sp>
        <p:nvSpPr>
          <p:cNvPr id="16" name="object 16"/>
          <p:cNvSpPr txBox="1">
            <a:spLocks noGrp="1"/>
          </p:cNvSpPr>
          <p:nvPr>
            <p:ph type="title"/>
          </p:nvPr>
        </p:nvSpPr>
        <p:spPr>
          <a:xfrm>
            <a:off x="500690" y="720702"/>
            <a:ext cx="5629482" cy="2311556"/>
          </a:xfrm>
          <a:prstGeom prst="rect">
            <a:avLst/>
          </a:prstGeom>
        </p:spPr>
        <p:txBody>
          <a:bodyPr vert="horz" wrap="square" lIns="0" tIns="8471" rIns="0" bIns="0" rtlCol="0" anchor="ctr">
            <a:spAutoFit/>
          </a:bodyPr>
          <a:lstStyle/>
          <a:p>
            <a:pPr marL="7701">
              <a:lnSpc>
                <a:spcPct val="150000"/>
              </a:lnSpc>
              <a:spcBef>
                <a:spcPts val="67"/>
              </a:spcBef>
            </a:pPr>
            <a:r>
              <a:rPr lang="en-GB" sz="4000" spc="406" dirty="0">
                <a:latin typeface="AW Conqueror Inline" panose="020B0303040502020204" pitchFamily="34" charset="0"/>
              </a:rPr>
              <a:t>Art &amp; DESIGN</a:t>
            </a:r>
            <a:br>
              <a:rPr lang="en-GB" sz="4000" spc="406" dirty="0">
                <a:latin typeface="AW Conqueror Carved One" panose="020B0503040502020204" pitchFamily="34" charset="0"/>
              </a:rPr>
            </a:br>
            <a:r>
              <a:rPr lang="en-GB" sz="2000" spc="406" dirty="0">
                <a:latin typeface="AW Conqueror Carved One" panose="020B0503040502020204" pitchFamily="34" charset="0"/>
              </a:rPr>
              <a:t>Welcome to the Art Gallery</a:t>
            </a:r>
            <a:br>
              <a:rPr lang="en-GB" spc="406" dirty="0">
                <a:solidFill>
                  <a:srgbClr val="FFFFFF"/>
                </a:solidFill>
              </a:rPr>
            </a:br>
            <a:endParaRPr spc="-115" dirty="0">
              <a:solidFill>
                <a:srgbClr val="FFFFFF"/>
              </a:solidFill>
            </a:endParaRPr>
          </a:p>
        </p:txBody>
      </p:sp>
      <p:sp>
        <p:nvSpPr>
          <p:cNvPr id="20" name="object 19">
            <a:hlinkClick r:id="rId8"/>
            <a:extLst>
              <a:ext uri="{FF2B5EF4-FFF2-40B4-BE49-F238E27FC236}">
                <a16:creationId xmlns:a16="http://schemas.microsoft.com/office/drawing/2014/main" id="{FDB6C624-E5F3-C0C6-ED0B-D996D6B8CD96}"/>
              </a:ext>
            </a:extLst>
          </p:cNvPr>
          <p:cNvSpPr txBox="1"/>
          <p:nvPr/>
        </p:nvSpPr>
        <p:spPr>
          <a:xfrm>
            <a:off x="500690" y="6251433"/>
            <a:ext cx="2049698" cy="154017"/>
          </a:xfrm>
          <a:prstGeom prst="rect">
            <a:avLst/>
          </a:prstGeom>
        </p:spPr>
        <p:txBody>
          <a:bodyPr vert="horz" wrap="square" lIns="0" tIns="0" rIns="0" bIns="0" rtlCol="0">
            <a:spAutoFit/>
          </a:bodyPr>
          <a:lstStyle/>
          <a:p>
            <a:pPr marL="7701"/>
            <a:r>
              <a:rPr sz="1001" spc="-12"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C</a:t>
            </a:r>
            <a:r>
              <a:rPr sz="1001" spc="-100"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 </a:t>
            </a:r>
            <a:r>
              <a:rPr sz="1001" spc="109"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OMPT</a:t>
            </a:r>
            <a:r>
              <a:rPr sz="1001" spc="-112"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 </a:t>
            </a:r>
            <a:r>
              <a:rPr sz="1001" spc="127"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ONVERNE</a:t>
            </a:r>
            <a:r>
              <a:rPr sz="1001" spc="-88"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 </a:t>
            </a:r>
            <a:r>
              <a:rPr sz="1001" spc="33"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Y.</a:t>
            </a:r>
            <a:r>
              <a:rPr sz="1001" spc="-106"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 </a:t>
            </a:r>
            <a:r>
              <a:rPr sz="1001" spc="112"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ORG.</a:t>
            </a:r>
            <a:r>
              <a:rPr sz="1001" spc="-106"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 </a:t>
            </a:r>
            <a:r>
              <a:rPr sz="1001" spc="55" dirty="0">
                <a:solidFill>
                  <a:schemeClr val="bg1"/>
                </a:solidFill>
                <a:latin typeface="Raleway Medium" panose="020B0503030101060003" pitchFamily="34" charset="77"/>
                <a:cs typeface="Raleway-Medium"/>
                <a:hlinkClick r:id="rId8">
                  <a:extLst>
                    <a:ext uri="{A12FA001-AC4F-418D-AE19-62706E023703}">
                      <ahyp:hlinkClr xmlns:ahyp="http://schemas.microsoft.com/office/drawing/2018/hyperlinkcolor" val="tx"/>
                    </a:ext>
                  </a:extLst>
                </a:hlinkClick>
              </a:rPr>
              <a:t>UK </a:t>
            </a:r>
            <a:endParaRPr sz="1001" dirty="0">
              <a:solidFill>
                <a:schemeClr val="bg1"/>
              </a:solidFill>
              <a:latin typeface="Raleway Medium" panose="020B0503030101060003" pitchFamily="34" charset="77"/>
              <a:cs typeface="Raleway-Medium"/>
            </a:endParaRPr>
          </a:p>
        </p:txBody>
      </p:sp>
      <p:sp>
        <p:nvSpPr>
          <p:cNvPr id="18" name="object 4">
            <a:extLst>
              <a:ext uri="{FF2B5EF4-FFF2-40B4-BE49-F238E27FC236}">
                <a16:creationId xmlns:a16="http://schemas.microsoft.com/office/drawing/2014/main" id="{90B5CBAB-C44F-D20F-D04D-EB71E1082310}"/>
              </a:ext>
            </a:extLst>
          </p:cNvPr>
          <p:cNvSpPr txBox="1"/>
          <p:nvPr/>
        </p:nvSpPr>
        <p:spPr>
          <a:xfrm>
            <a:off x="500690" y="5533402"/>
            <a:ext cx="3759299" cy="718031"/>
          </a:xfrm>
          <a:prstGeom prst="rect">
            <a:avLst/>
          </a:prstGeom>
        </p:spPr>
        <p:txBody>
          <a:bodyPr vert="horz" wrap="square" lIns="0" tIns="7316" rIns="0" bIns="0" rtlCol="0">
            <a:spAutoFit/>
          </a:bodyPr>
          <a:lstStyle/>
          <a:p>
            <a:pPr marL="7701">
              <a:lnSpc>
                <a:spcPct val="150000"/>
              </a:lnSpc>
              <a:spcBef>
                <a:spcPts val="58"/>
              </a:spcBef>
            </a:pPr>
            <a:r>
              <a:rPr lang="en-GB" sz="1600" spc="182" dirty="0">
                <a:latin typeface="AW Conqueror Carved One" panose="020B0503040502020204" pitchFamily="34" charset="0"/>
                <a:cs typeface="Raleway-Medium"/>
              </a:rPr>
              <a:t>TEACHERS PACK </a:t>
            </a:r>
          </a:p>
          <a:p>
            <a:pPr marL="7701">
              <a:lnSpc>
                <a:spcPct val="150000"/>
              </a:lnSpc>
              <a:spcBef>
                <a:spcPts val="58"/>
              </a:spcBef>
            </a:pPr>
            <a:r>
              <a:rPr lang="en-GB" sz="1600" spc="182" dirty="0">
                <a:latin typeface="AW Conqueror Carved One" panose="020B0503040502020204" pitchFamily="34" charset="0"/>
                <a:cs typeface="Raleway-Medium"/>
              </a:rPr>
              <a:t>EYFS &amp; KEY STAGE 1   </a:t>
            </a:r>
          </a:p>
        </p:txBody>
      </p:sp>
      <p:pic>
        <p:nvPicPr>
          <p:cNvPr id="3" name="Picture 2" descr="A drawing on a white surface&#10;&#10;Description automatically generated">
            <a:extLst>
              <a:ext uri="{FF2B5EF4-FFF2-40B4-BE49-F238E27FC236}">
                <a16:creationId xmlns:a16="http://schemas.microsoft.com/office/drawing/2014/main" id="{9BEFFEC3-C2BA-6F95-D66F-44E597B413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0172" y="0"/>
            <a:ext cx="6061828"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A4C9-760B-30A0-F2AF-068803E63144}"/>
              </a:ext>
            </a:extLst>
          </p:cNvPr>
          <p:cNvSpPr>
            <a:spLocks noGrp="1"/>
          </p:cNvSpPr>
          <p:nvPr>
            <p:ph type="title"/>
          </p:nvPr>
        </p:nvSpPr>
        <p:spPr>
          <a:xfrm>
            <a:off x="838200" y="892482"/>
            <a:ext cx="10515600" cy="1325563"/>
          </a:xfrm>
        </p:spPr>
        <p:txBody>
          <a:bodyPr>
            <a:normAutofit/>
          </a:bodyPr>
          <a:lstStyle/>
          <a:p>
            <a:r>
              <a:rPr lang="en-GB" sz="3600" dirty="0">
                <a:latin typeface="AW Conqueror Carved One" panose="020B0503040502020204" pitchFamily="34" charset="0"/>
              </a:rPr>
              <a:t>Learning Outcomes </a:t>
            </a:r>
          </a:p>
        </p:txBody>
      </p:sp>
      <p:sp>
        <p:nvSpPr>
          <p:cNvPr id="6" name="Content Placeholder 2">
            <a:extLst>
              <a:ext uri="{FF2B5EF4-FFF2-40B4-BE49-F238E27FC236}">
                <a16:creationId xmlns:a16="http://schemas.microsoft.com/office/drawing/2014/main" id="{394A8DCD-B0A9-1208-89AF-E4690805CC88}"/>
              </a:ext>
            </a:extLst>
          </p:cNvPr>
          <p:cNvSpPr txBox="1">
            <a:spLocks/>
          </p:cNvSpPr>
          <p:nvPr/>
        </p:nvSpPr>
        <p:spPr>
          <a:xfrm>
            <a:off x="838200" y="2125995"/>
            <a:ext cx="10515600" cy="2606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Courier New" panose="02070309020205020404" pitchFamily="49" charset="0"/>
              <a:buChar char="o"/>
            </a:pPr>
            <a:r>
              <a:rPr lang="en-GB" sz="1400" dirty="0">
                <a:latin typeface="Raleway" pitchFamily="2" charset="0"/>
              </a:rPr>
              <a:t>To have been to an art gallery and seen a variety of artworks.</a:t>
            </a:r>
          </a:p>
          <a:p>
            <a:pPr>
              <a:buFont typeface="Courier New" panose="02070309020205020404" pitchFamily="49" charset="0"/>
              <a:buChar char="o"/>
            </a:pPr>
            <a:r>
              <a:rPr lang="en-GB" sz="1400" dirty="0">
                <a:latin typeface="Raleway" pitchFamily="2" charset="0"/>
              </a:rPr>
              <a:t>To work with others to build and construct artworks.</a:t>
            </a:r>
          </a:p>
          <a:p>
            <a:pPr>
              <a:buFont typeface="Courier New" panose="02070309020205020404" pitchFamily="49" charset="0"/>
              <a:buChar char="o"/>
            </a:pPr>
            <a:r>
              <a:rPr lang="en-GB" sz="1400" dirty="0">
                <a:latin typeface="Raleway" pitchFamily="2" charset="0"/>
              </a:rPr>
              <a:t>Knowledge of different types of artworks and artists, and how they communicate their ideas.</a:t>
            </a:r>
          </a:p>
          <a:p>
            <a:pPr>
              <a:buFont typeface="Courier New" panose="02070309020205020404" pitchFamily="49" charset="0"/>
              <a:buChar char="o"/>
            </a:pPr>
            <a:r>
              <a:rPr lang="en-GB" sz="1400" dirty="0">
                <a:latin typeface="Raleway" pitchFamily="2" charset="0"/>
              </a:rPr>
              <a:t>Develop knowledge of materials used in the workshop and practise making with them.</a:t>
            </a:r>
          </a:p>
          <a:p>
            <a:pPr>
              <a:buFont typeface="Courier New" panose="02070309020205020404" pitchFamily="49" charset="0"/>
              <a:buChar char="o"/>
            </a:pPr>
            <a:r>
              <a:rPr lang="en-GB" sz="1400" dirty="0">
                <a:latin typeface="Raleway" pitchFamily="2" charset="0"/>
              </a:rPr>
              <a:t>To give their thoughts and opinions on what they have seen, developing creative and imaginative thinking.</a:t>
            </a:r>
          </a:p>
          <a:p>
            <a:pPr marL="0" indent="0">
              <a:buNone/>
            </a:pPr>
            <a:endParaRPr lang="en-GB" sz="1400" dirty="0">
              <a:latin typeface="Raleway" pitchFamily="2" charset="0"/>
            </a:endParaRPr>
          </a:p>
          <a:p>
            <a:pPr>
              <a:buFont typeface="Courier New" panose="02070309020205020404" pitchFamily="49" charset="0"/>
              <a:buChar char="o"/>
            </a:pPr>
            <a:endParaRPr lang="en-GB" sz="1400" dirty="0">
              <a:latin typeface="Raleway" pitchFamily="2" charset="0"/>
            </a:endParaRPr>
          </a:p>
          <a:p>
            <a:pPr>
              <a:buFont typeface="Courier New" panose="02070309020205020404" pitchFamily="49" charset="0"/>
              <a:buChar char="o"/>
            </a:pPr>
            <a:endParaRPr lang="en-GB" sz="1400" dirty="0">
              <a:latin typeface="Raleway" pitchFamily="2" charset="0"/>
            </a:endParaRPr>
          </a:p>
        </p:txBody>
      </p:sp>
      <p:sp>
        <p:nvSpPr>
          <p:cNvPr id="9" name="object 4">
            <a:extLst>
              <a:ext uri="{FF2B5EF4-FFF2-40B4-BE49-F238E27FC236}">
                <a16:creationId xmlns:a16="http://schemas.microsoft.com/office/drawing/2014/main" id="{91D4808F-FB2D-8C86-D762-C958AD2963EE}"/>
              </a:ext>
            </a:extLst>
          </p:cNvPr>
          <p:cNvSpPr txBox="1"/>
          <p:nvPr/>
        </p:nvSpPr>
        <p:spPr>
          <a:xfrm>
            <a:off x="838200" y="587144"/>
            <a:ext cx="4415439" cy="318755"/>
          </a:xfrm>
          <a:prstGeom prst="rect">
            <a:avLst/>
          </a:prstGeom>
        </p:spPr>
        <p:txBody>
          <a:bodyPr vert="horz" wrap="square" lIns="0" tIns="7316" rIns="0" bIns="0" rtlCol="0">
            <a:spAutoFit/>
          </a:bodyPr>
          <a:lstStyle/>
          <a:p>
            <a:pPr marL="7701">
              <a:spcBef>
                <a:spcPts val="58"/>
              </a:spcBef>
            </a:pPr>
            <a:r>
              <a:rPr lang="en-GB" sz="970" spc="182" dirty="0">
                <a:latin typeface="Raleway Medium" panose="020B0503030101060003" pitchFamily="34" charset="77"/>
                <a:cs typeface="Raleway-Medium"/>
              </a:rPr>
              <a:t>ART &amp; DESIGN: WELCOME TO THE ART GALLERY</a:t>
            </a:r>
          </a:p>
          <a:p>
            <a:pPr marL="7701">
              <a:spcBef>
                <a:spcPts val="58"/>
              </a:spcBef>
            </a:pPr>
            <a:r>
              <a:rPr lang="en-GB" sz="970" spc="182" dirty="0">
                <a:latin typeface="Raleway Medium" panose="020B0503030101060003" pitchFamily="34" charset="77"/>
                <a:cs typeface="Raleway-Medium"/>
              </a:rPr>
              <a:t>TEACHERS PACK EYFS &amp; KS1</a:t>
            </a:r>
            <a:endParaRPr sz="970" spc="182" dirty="0">
              <a:latin typeface="Raleway Medium" panose="020B0503030101060003" pitchFamily="34" charset="77"/>
              <a:cs typeface="Raleway-Medium"/>
            </a:endParaRPr>
          </a:p>
        </p:txBody>
      </p:sp>
    </p:spTree>
    <p:extLst>
      <p:ext uri="{BB962C8B-B14F-4D97-AF65-F5344CB8AC3E}">
        <p14:creationId xmlns:p14="http://schemas.microsoft.com/office/powerpoint/2010/main" val="29580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9975-57FF-566C-B5AC-C8EA824D1007}"/>
              </a:ext>
            </a:extLst>
          </p:cNvPr>
          <p:cNvSpPr>
            <a:spLocks noGrp="1"/>
          </p:cNvSpPr>
          <p:nvPr>
            <p:ph type="title"/>
          </p:nvPr>
        </p:nvSpPr>
        <p:spPr/>
        <p:txBody>
          <a:bodyPr>
            <a:normAutofit/>
          </a:bodyPr>
          <a:lstStyle/>
          <a:p>
            <a:r>
              <a:rPr lang="en-GB" sz="3200" dirty="0">
                <a:latin typeface="AW Conqueror Carved One" panose="020B0503040502020204" pitchFamily="34" charset="0"/>
              </a:rPr>
              <a:t>Top Tips for planning your visit</a:t>
            </a:r>
          </a:p>
        </p:txBody>
      </p:sp>
      <p:sp>
        <p:nvSpPr>
          <p:cNvPr id="4" name="Content Placeholder 2">
            <a:extLst>
              <a:ext uri="{FF2B5EF4-FFF2-40B4-BE49-F238E27FC236}">
                <a16:creationId xmlns:a16="http://schemas.microsoft.com/office/drawing/2014/main" id="{97557989-7D99-0C91-9B70-EBDA405DA3C0}"/>
              </a:ext>
            </a:extLst>
          </p:cNvPr>
          <p:cNvSpPr txBox="1">
            <a:spLocks/>
          </p:cNvSpPr>
          <p:nvPr/>
        </p:nvSpPr>
        <p:spPr>
          <a:xfrm>
            <a:off x="838200" y="1690688"/>
            <a:ext cx="10515600" cy="46314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Courier New" panose="02070309020205020404" pitchFamily="49" charset="0"/>
              <a:buChar char="o"/>
            </a:pPr>
            <a:r>
              <a:rPr lang="en-GB" sz="1500" dirty="0">
                <a:latin typeface="Raleway" pitchFamily="2" charset="0"/>
              </a:rPr>
              <a:t>Prior to your visit, please make us aware of any students with additional requirements or special needs so we can make all necessary arrangements to support your students.</a:t>
            </a:r>
          </a:p>
          <a:p>
            <a:pPr>
              <a:lnSpc>
                <a:spcPct val="110000"/>
              </a:lnSpc>
              <a:buFont typeface="Courier New" panose="02070309020205020404" pitchFamily="49" charset="0"/>
              <a:buChar char="o"/>
            </a:pPr>
            <a:r>
              <a:rPr lang="en-GB" sz="1500" dirty="0">
                <a:latin typeface="Raleway" pitchFamily="2" charset="0"/>
              </a:rPr>
              <a:t>Your class should be divided into a maximum of 5 groups prior to arrival, with 5 - 6 students in each group with a responsible adult per group.</a:t>
            </a:r>
          </a:p>
          <a:p>
            <a:pPr>
              <a:lnSpc>
                <a:spcPct val="110000"/>
              </a:lnSpc>
              <a:buFont typeface="Courier New" panose="02070309020205020404" pitchFamily="49" charset="0"/>
              <a:buChar char="o"/>
            </a:pPr>
            <a:r>
              <a:rPr lang="en-GB" sz="1500" dirty="0">
                <a:latin typeface="Raleway" pitchFamily="2" charset="0"/>
              </a:rPr>
              <a:t>We encourage all adults to lead by example, that includes getting stuck in and having a go at the activities too!</a:t>
            </a:r>
          </a:p>
          <a:p>
            <a:pPr>
              <a:lnSpc>
                <a:spcPct val="110000"/>
              </a:lnSpc>
              <a:buFont typeface="Courier New" panose="02070309020205020404" pitchFamily="49" charset="0"/>
              <a:buChar char="o"/>
            </a:pPr>
            <a:r>
              <a:rPr lang="en-GB" sz="1500" dirty="0">
                <a:latin typeface="Raleway" pitchFamily="2" charset="0"/>
              </a:rPr>
              <a:t>We’re a cashless site, please contact us in advance if you would like the children to visit the shop.</a:t>
            </a:r>
          </a:p>
          <a:p>
            <a:pPr>
              <a:lnSpc>
                <a:spcPct val="110000"/>
              </a:lnSpc>
              <a:buFont typeface="Courier New" panose="02070309020205020404" pitchFamily="49" charset="0"/>
              <a:buChar char="o"/>
            </a:pPr>
            <a:r>
              <a:rPr lang="en-GB" sz="1500" dirty="0">
                <a:latin typeface="Raleway" pitchFamily="2" charset="0"/>
              </a:rPr>
              <a:t>Students will need to bring a packed lunch, and be supervised during lunch break.</a:t>
            </a:r>
          </a:p>
          <a:p>
            <a:pPr>
              <a:lnSpc>
                <a:spcPct val="110000"/>
              </a:lnSpc>
              <a:buFont typeface="Courier New" panose="02070309020205020404" pitchFamily="49" charset="0"/>
              <a:buChar char="o"/>
            </a:pPr>
            <a:r>
              <a:rPr lang="en-GB" sz="1500" dirty="0">
                <a:latin typeface="Raleway" pitchFamily="2" charset="0"/>
              </a:rPr>
              <a:t>Teacher ratio for EYFS settings and Primary Schools 1:6</a:t>
            </a:r>
          </a:p>
          <a:p>
            <a:pPr>
              <a:lnSpc>
                <a:spcPct val="110000"/>
              </a:lnSpc>
              <a:buFont typeface="Courier New" panose="02070309020205020404" pitchFamily="49" charset="0"/>
              <a:buChar char="o"/>
            </a:pPr>
            <a:r>
              <a:rPr lang="en-GB" sz="1500" dirty="0">
                <a:latin typeface="Raleway" pitchFamily="2" charset="0"/>
              </a:rPr>
              <a:t>Children 12 years old and under must be accompanied by an adult at all times.  The supervising adult must be over the age of 18.</a:t>
            </a:r>
          </a:p>
          <a:p>
            <a:pPr>
              <a:lnSpc>
                <a:spcPct val="110000"/>
              </a:lnSpc>
              <a:buFont typeface="Courier New" panose="02070309020205020404" pitchFamily="49" charset="0"/>
              <a:buChar char="o"/>
            </a:pPr>
            <a:r>
              <a:rPr lang="en-GB" sz="1500" dirty="0">
                <a:latin typeface="Raleway" pitchFamily="2" charset="0"/>
              </a:rPr>
              <a:t>We cannot lead workshops or tours without a teacher present.</a:t>
            </a:r>
          </a:p>
          <a:p>
            <a:pPr>
              <a:lnSpc>
                <a:spcPct val="110000"/>
              </a:lnSpc>
              <a:buFont typeface="Courier New" panose="02070309020205020404" pitchFamily="49" charset="0"/>
              <a:buChar char="o"/>
            </a:pPr>
            <a:r>
              <a:rPr lang="en-GB" sz="1500" dirty="0">
                <a:latin typeface="Raleway" pitchFamily="2" charset="0"/>
              </a:rPr>
              <a:t>Teachers are responsible for managing the behaviour of their class</a:t>
            </a:r>
          </a:p>
          <a:p>
            <a:pPr>
              <a:lnSpc>
                <a:spcPct val="110000"/>
              </a:lnSpc>
              <a:buFont typeface="Courier New" panose="02070309020205020404" pitchFamily="49" charset="0"/>
              <a:buChar char="o"/>
            </a:pPr>
            <a:r>
              <a:rPr lang="en-GB" sz="1500" dirty="0">
                <a:latin typeface="Raleway" pitchFamily="2" charset="0"/>
              </a:rPr>
              <a:t>Your group will need appropriate clothing for the weather conditions such as waterproofs, wellington boots or walking boots, long sleeved tops and trousers; sun-cream, sun hats and water bottles. Spare clothing, hats, gloves may be useful.</a:t>
            </a:r>
          </a:p>
          <a:p>
            <a:pPr>
              <a:lnSpc>
                <a:spcPct val="110000"/>
              </a:lnSpc>
              <a:buFont typeface="Courier New" panose="02070309020205020404" pitchFamily="49" charset="0"/>
              <a:buChar char="o"/>
            </a:pPr>
            <a:r>
              <a:rPr lang="en-GB" sz="1500" dirty="0">
                <a:latin typeface="Raleway" pitchFamily="2" charset="0"/>
              </a:rPr>
              <a:t>Outdoor learning workshops take outside in all weather conditions.  An indoor alternative will only be sought in the case of extreme weather, this will be discussed with you as weather conditions are monitored closer to your visit.</a:t>
            </a:r>
          </a:p>
          <a:p>
            <a:pPr>
              <a:buFont typeface="Courier New" panose="02070309020205020404" pitchFamily="49" charset="0"/>
              <a:buChar char="o"/>
            </a:pPr>
            <a:endParaRPr lang="en-GB" sz="1400" dirty="0">
              <a:latin typeface="Raleway" pitchFamily="2" charset="0"/>
            </a:endParaRPr>
          </a:p>
          <a:p>
            <a:pPr>
              <a:buFont typeface="Courier New" panose="02070309020205020404" pitchFamily="49" charset="0"/>
              <a:buChar char="o"/>
            </a:pPr>
            <a:endParaRPr lang="en-GB" sz="1400" dirty="0">
              <a:latin typeface="Raleway" pitchFamily="2" charset="0"/>
            </a:endParaRPr>
          </a:p>
          <a:p>
            <a:pPr marL="0" indent="0">
              <a:buNone/>
            </a:pPr>
            <a:endParaRPr lang="en-GB" sz="1400" dirty="0">
              <a:latin typeface="Raleway" pitchFamily="2" charset="0"/>
            </a:endParaRPr>
          </a:p>
          <a:p>
            <a:pPr>
              <a:buFont typeface="Courier New" panose="02070309020205020404" pitchFamily="49" charset="0"/>
              <a:buChar char="o"/>
            </a:pPr>
            <a:endParaRPr lang="en-GB" sz="1400" dirty="0">
              <a:latin typeface="Raleway" pitchFamily="2" charset="0"/>
            </a:endParaRPr>
          </a:p>
          <a:p>
            <a:pPr>
              <a:buFont typeface="Courier New" panose="02070309020205020404" pitchFamily="49" charset="0"/>
              <a:buChar char="o"/>
            </a:pPr>
            <a:endParaRPr lang="en-GB" sz="1400" dirty="0">
              <a:latin typeface="Raleway" pitchFamily="2" charset="0"/>
            </a:endParaRPr>
          </a:p>
        </p:txBody>
      </p:sp>
    </p:spTree>
    <p:extLst>
      <p:ext uri="{BB962C8B-B14F-4D97-AF65-F5344CB8AC3E}">
        <p14:creationId xmlns:p14="http://schemas.microsoft.com/office/powerpoint/2010/main" val="14287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D425-BBF5-4366-AC6B-0B8D1580283D}"/>
              </a:ext>
            </a:extLst>
          </p:cNvPr>
          <p:cNvSpPr>
            <a:spLocks noGrp="1"/>
          </p:cNvSpPr>
          <p:nvPr>
            <p:ph type="title"/>
          </p:nvPr>
        </p:nvSpPr>
        <p:spPr>
          <a:xfrm>
            <a:off x="522634" y="-451246"/>
            <a:ext cx="3745107" cy="1597192"/>
          </a:xfrm>
        </p:spPr>
        <p:txBody>
          <a:bodyPr vert="horz" lIns="91440" tIns="45720" rIns="91440" bIns="45720" rtlCol="0" anchor="b">
            <a:normAutofit/>
          </a:bodyPr>
          <a:lstStyle/>
          <a:p>
            <a:r>
              <a:rPr lang="en-US" sz="3600" dirty="0">
                <a:latin typeface="AW Conqueror Carved One" panose="020B0503040502020204" pitchFamily="34" charset="0"/>
              </a:rPr>
              <a:t>Contents</a:t>
            </a:r>
            <a:endParaRPr lang="en-US" sz="4000" dirty="0">
              <a:latin typeface="AW Conqueror Carved One" panose="020B0503040502020204" pitchFamily="34" charset="0"/>
            </a:endParaRPr>
          </a:p>
        </p:txBody>
      </p:sp>
      <p:sp>
        <p:nvSpPr>
          <p:cNvPr id="5" name="TextBox 4">
            <a:extLst>
              <a:ext uri="{FF2B5EF4-FFF2-40B4-BE49-F238E27FC236}">
                <a16:creationId xmlns:a16="http://schemas.microsoft.com/office/drawing/2014/main" id="{18976566-96C4-0264-EAD3-B6280F936F4B}"/>
              </a:ext>
            </a:extLst>
          </p:cNvPr>
          <p:cNvSpPr txBox="1"/>
          <p:nvPr/>
        </p:nvSpPr>
        <p:spPr>
          <a:xfrm>
            <a:off x="463911" y="1289408"/>
            <a:ext cx="4393224" cy="4865586"/>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endParaRPr lang="en-US" dirty="0">
              <a:latin typeface="Raleway" pitchFamily="2" charset="0"/>
            </a:endParaRPr>
          </a:p>
          <a:p>
            <a:pPr marL="285750" indent="-285750">
              <a:lnSpc>
                <a:spcPct val="90000"/>
              </a:lnSpc>
              <a:spcAft>
                <a:spcPts val="600"/>
              </a:spcAft>
              <a:buFont typeface="Arial" panose="020B0604020202020204" pitchFamily="34" charset="0"/>
              <a:buChar char="•"/>
            </a:pPr>
            <a:r>
              <a:rPr lang="en-US" dirty="0">
                <a:latin typeface="Raleway" pitchFamily="2" charset="0"/>
              </a:rPr>
              <a:t>About the workshop </a:t>
            </a:r>
          </a:p>
          <a:p>
            <a:pPr marL="285750" indent="-285750">
              <a:lnSpc>
                <a:spcPct val="90000"/>
              </a:lnSpc>
              <a:spcAft>
                <a:spcPts val="600"/>
              </a:spcAft>
              <a:buFont typeface="Arial" panose="020B0604020202020204" pitchFamily="34" charset="0"/>
              <a:buChar char="•"/>
            </a:pPr>
            <a:r>
              <a:rPr lang="en-US" dirty="0">
                <a:latin typeface="Raleway" pitchFamily="2" charset="0"/>
              </a:rPr>
              <a:t>Itinerary</a:t>
            </a:r>
          </a:p>
          <a:p>
            <a:pPr indent="-228600">
              <a:lnSpc>
                <a:spcPct val="90000"/>
              </a:lnSpc>
              <a:spcAft>
                <a:spcPts val="600"/>
              </a:spcAft>
              <a:buFont typeface="Arial" panose="020B0604020202020204" pitchFamily="34" charset="0"/>
              <a:buChar char="•"/>
            </a:pPr>
            <a:r>
              <a:rPr lang="en-US" dirty="0">
                <a:latin typeface="Raleway" pitchFamily="2" charset="0"/>
              </a:rPr>
              <a:t>About </a:t>
            </a:r>
            <a:r>
              <a:rPr lang="en-US" i="1" dirty="0">
                <a:latin typeface="Raleway" pitchFamily="2" charset="0"/>
              </a:rPr>
              <a:t>Sculpture in the Park</a:t>
            </a:r>
          </a:p>
          <a:p>
            <a:pPr indent="-228600">
              <a:lnSpc>
                <a:spcPct val="90000"/>
              </a:lnSpc>
              <a:spcAft>
                <a:spcPts val="600"/>
              </a:spcAft>
              <a:buFont typeface="Arial" panose="020B0604020202020204" pitchFamily="34" charset="0"/>
              <a:buChar char="•"/>
            </a:pPr>
            <a:r>
              <a:rPr lang="en-US" dirty="0">
                <a:latin typeface="Raleway" pitchFamily="2" charset="0"/>
              </a:rPr>
              <a:t>About </a:t>
            </a:r>
            <a:r>
              <a:rPr lang="en-US" i="1" dirty="0">
                <a:latin typeface="Raleway" pitchFamily="2" charset="0"/>
              </a:rPr>
              <a:t>Print, Pattern, Play</a:t>
            </a:r>
          </a:p>
          <a:p>
            <a:pPr indent="-228600">
              <a:lnSpc>
                <a:spcPct val="90000"/>
              </a:lnSpc>
              <a:spcAft>
                <a:spcPts val="600"/>
              </a:spcAft>
              <a:buFont typeface="Arial" panose="020B0604020202020204" pitchFamily="34" charset="0"/>
              <a:buChar char="•"/>
            </a:pPr>
            <a:r>
              <a:rPr lang="en-US" dirty="0">
                <a:latin typeface="Raleway" pitchFamily="2" charset="0"/>
              </a:rPr>
              <a:t>About </a:t>
            </a:r>
            <a:r>
              <a:rPr lang="en-US" i="1" dirty="0">
                <a:latin typeface="Raleway" pitchFamily="2" charset="0"/>
              </a:rPr>
              <a:t>up &amp; coming Exhibitions </a:t>
            </a:r>
          </a:p>
          <a:p>
            <a:pPr indent="-228600">
              <a:lnSpc>
                <a:spcPct val="90000"/>
              </a:lnSpc>
              <a:spcAft>
                <a:spcPts val="600"/>
              </a:spcAft>
              <a:buFont typeface="Arial" panose="020B0604020202020204" pitchFamily="34" charset="0"/>
              <a:buChar char="•"/>
            </a:pPr>
            <a:r>
              <a:rPr lang="en-US" dirty="0">
                <a:latin typeface="Raleway" pitchFamily="2" charset="0"/>
              </a:rPr>
              <a:t>About </a:t>
            </a:r>
            <a:r>
              <a:rPr lang="en-US" i="1" dirty="0">
                <a:latin typeface="Raleway" pitchFamily="2" charset="0"/>
              </a:rPr>
              <a:t>Volcano Landscapes</a:t>
            </a:r>
          </a:p>
          <a:p>
            <a:pPr indent="-228600">
              <a:lnSpc>
                <a:spcPct val="90000"/>
              </a:lnSpc>
              <a:spcAft>
                <a:spcPts val="600"/>
              </a:spcAft>
              <a:buFont typeface="Arial" panose="020B0604020202020204" pitchFamily="34" charset="0"/>
              <a:buChar char="•"/>
            </a:pPr>
            <a:r>
              <a:rPr lang="en-US" dirty="0">
                <a:latin typeface="Raleway" pitchFamily="2" charset="0"/>
              </a:rPr>
              <a:t>Learning Objectives </a:t>
            </a:r>
          </a:p>
          <a:p>
            <a:pPr indent="-228600">
              <a:lnSpc>
                <a:spcPct val="90000"/>
              </a:lnSpc>
              <a:spcAft>
                <a:spcPts val="600"/>
              </a:spcAft>
              <a:buFont typeface="Arial" panose="020B0604020202020204" pitchFamily="34" charset="0"/>
              <a:buChar char="•"/>
            </a:pPr>
            <a:r>
              <a:rPr lang="en-US" dirty="0">
                <a:latin typeface="Raleway" pitchFamily="2" charset="0"/>
              </a:rPr>
              <a:t>Learning Outcomes </a:t>
            </a:r>
          </a:p>
          <a:p>
            <a:pPr indent="-228600">
              <a:lnSpc>
                <a:spcPct val="90000"/>
              </a:lnSpc>
              <a:spcAft>
                <a:spcPts val="600"/>
              </a:spcAft>
              <a:buFont typeface="Arial" panose="020B0604020202020204" pitchFamily="34" charset="0"/>
              <a:buChar char="•"/>
            </a:pPr>
            <a:r>
              <a:rPr lang="en-US" dirty="0">
                <a:latin typeface="Raleway" pitchFamily="2" charset="0"/>
              </a:rPr>
              <a:t>Top Tips for your visit</a:t>
            </a:r>
          </a:p>
          <a:p>
            <a:pPr>
              <a:lnSpc>
                <a:spcPct val="90000"/>
              </a:lnSpc>
              <a:spcAft>
                <a:spcPts val="600"/>
              </a:spcAft>
            </a:pPr>
            <a:endParaRPr lang="en-US" sz="2200" dirty="0"/>
          </a:p>
          <a:p>
            <a:pPr>
              <a:lnSpc>
                <a:spcPct val="90000"/>
              </a:lnSpc>
              <a:spcAft>
                <a:spcPts val="600"/>
              </a:spcAft>
            </a:pPr>
            <a:endParaRPr lang="en-US" sz="2200" dirty="0"/>
          </a:p>
          <a:p>
            <a:pPr>
              <a:lnSpc>
                <a:spcPct val="90000"/>
              </a:lnSpc>
              <a:spcAft>
                <a:spcPts val="600"/>
              </a:spcAft>
            </a:pPr>
            <a:r>
              <a:rPr lang="en-US" sz="1700" dirty="0">
                <a:latin typeface="Raleway ExtraBold" pitchFamily="2" charset="0"/>
              </a:rPr>
              <a:t>To book contact</a:t>
            </a:r>
          </a:p>
          <a:p>
            <a:pPr>
              <a:lnSpc>
                <a:spcPct val="90000"/>
              </a:lnSpc>
              <a:spcAft>
                <a:spcPts val="600"/>
              </a:spcAft>
            </a:pPr>
            <a:r>
              <a:rPr lang="en-US" sz="1700" dirty="0">
                <a:latin typeface="Raleway ExtraBold" pitchFamily="2" charset="0"/>
                <a:hlinkClick r:id="rId2"/>
              </a:rPr>
              <a:t>Learning@comptonverney.org.uk</a:t>
            </a:r>
            <a:endParaRPr lang="en-US" sz="1700" dirty="0">
              <a:latin typeface="Raleway ExtraBold" pitchFamily="2" charset="0"/>
            </a:endParaRPr>
          </a:p>
          <a:p>
            <a:pPr>
              <a:lnSpc>
                <a:spcPct val="90000"/>
              </a:lnSpc>
              <a:spcAft>
                <a:spcPts val="600"/>
              </a:spcAft>
            </a:pPr>
            <a:r>
              <a:rPr lang="en-US" sz="1700" dirty="0">
                <a:latin typeface="Raleway ExtraBold" pitchFamily="2" charset="0"/>
              </a:rPr>
              <a:t>01926 645 563</a:t>
            </a:r>
          </a:p>
        </p:txBody>
      </p:sp>
      <p:pic>
        <p:nvPicPr>
          <p:cNvPr id="4" name="Picture 3" descr="A child on a blanket&#10;&#10;Description automatically generated">
            <a:extLst>
              <a:ext uri="{FF2B5EF4-FFF2-40B4-BE49-F238E27FC236}">
                <a16:creationId xmlns:a16="http://schemas.microsoft.com/office/drawing/2014/main" id="{23E97A2D-D40B-90CC-D7FC-3A7C204F9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277" y="0"/>
            <a:ext cx="5584723" cy="6858000"/>
          </a:xfrm>
          <a:prstGeom prst="rect">
            <a:avLst/>
          </a:prstGeom>
        </p:spPr>
      </p:pic>
    </p:spTree>
    <p:extLst>
      <p:ext uri="{BB962C8B-B14F-4D97-AF65-F5344CB8AC3E}">
        <p14:creationId xmlns:p14="http://schemas.microsoft.com/office/powerpoint/2010/main" val="39560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15ED-F638-C516-01FA-12A1CEC05E97}"/>
              </a:ext>
            </a:extLst>
          </p:cNvPr>
          <p:cNvSpPr>
            <a:spLocks noGrp="1"/>
          </p:cNvSpPr>
          <p:nvPr>
            <p:ph type="title"/>
          </p:nvPr>
        </p:nvSpPr>
        <p:spPr/>
        <p:txBody>
          <a:bodyPr>
            <a:normAutofit/>
          </a:bodyPr>
          <a:lstStyle/>
          <a:p>
            <a:r>
              <a:rPr lang="en-GB" sz="3600" dirty="0">
                <a:latin typeface="AW Conqueror Carved One" panose="020B0503040502020204" pitchFamily="34" charset="0"/>
              </a:rPr>
              <a:t>About the workshop</a:t>
            </a:r>
          </a:p>
        </p:txBody>
      </p:sp>
      <p:sp>
        <p:nvSpPr>
          <p:cNvPr id="3" name="Content Placeholder 2">
            <a:extLst>
              <a:ext uri="{FF2B5EF4-FFF2-40B4-BE49-F238E27FC236}">
                <a16:creationId xmlns:a16="http://schemas.microsoft.com/office/drawing/2014/main" id="{B8EEC8BF-35B3-0134-3510-8E9F33CDB25C}"/>
              </a:ext>
            </a:extLst>
          </p:cNvPr>
          <p:cNvSpPr>
            <a:spLocks noGrp="1"/>
          </p:cNvSpPr>
          <p:nvPr>
            <p:ph idx="1"/>
          </p:nvPr>
        </p:nvSpPr>
        <p:spPr>
          <a:xfrm>
            <a:off x="838200" y="1690688"/>
            <a:ext cx="10515600" cy="4631454"/>
          </a:xfrm>
        </p:spPr>
        <p:txBody>
          <a:bodyPr>
            <a:normAutofit fontScale="85000" lnSpcReduction="20000"/>
          </a:bodyPr>
          <a:lstStyle/>
          <a:p>
            <a:pPr marL="0" indent="0">
              <a:lnSpc>
                <a:spcPct val="110000"/>
              </a:lnSpc>
              <a:spcAft>
                <a:spcPts val="800"/>
              </a:spcAft>
              <a:buNone/>
            </a:pPr>
            <a:r>
              <a:rPr lang="en-GB" sz="1700" kern="100" dirty="0">
                <a:effectLst/>
                <a:latin typeface="Raleway" pitchFamily="2" charset="0"/>
                <a:ea typeface="Aptos" panose="020B0004020202020204" pitchFamily="34" charset="0"/>
                <a:cs typeface="Times New Roman" panose="02020603050405020304" pitchFamily="18" charset="0"/>
              </a:rPr>
              <a:t>Welcome to the Art gallery, this whopper of a day will introduce you to the world of artists and makers at Compton Verney</a:t>
            </a:r>
            <a:r>
              <a:rPr lang="en-GB" sz="1700" kern="100" dirty="0">
                <a:latin typeface="Raleway" pitchFamily="2" charset="0"/>
                <a:ea typeface="Aptos" panose="020B0004020202020204" pitchFamily="34" charset="0"/>
                <a:cs typeface="Times New Roman" panose="02020603050405020304" pitchFamily="18" charset="0"/>
              </a:rPr>
              <a:t>. These multiple workshops involve lots of open-ended resources for making </a:t>
            </a:r>
            <a:r>
              <a:rPr lang="en-GB" sz="1700" kern="100" dirty="0">
                <a:effectLst/>
                <a:latin typeface="Raleway" pitchFamily="2" charset="0"/>
                <a:ea typeface="Aptos" panose="020B0004020202020204" pitchFamily="34" charset="0"/>
                <a:cs typeface="Times New Roman" panose="02020603050405020304" pitchFamily="18" charset="0"/>
              </a:rPr>
              <a:t>and chances to talk, developing ideas and opinions. We invite discussions: Who can make art? Can I be an artist? What is an Art Gallery? What are artists? Why do they make artwork? What have they made? and more</a:t>
            </a:r>
            <a:r>
              <a:rPr lang="en-GB" sz="1700" kern="100" dirty="0">
                <a:latin typeface="Raleway" pitchFamily="2" charset="0"/>
                <a:ea typeface="Aptos" panose="020B0004020202020204" pitchFamily="34" charset="0"/>
                <a:cs typeface="Times New Roman" panose="02020603050405020304" pitchFamily="18" charset="0"/>
              </a:rPr>
              <a:t>.</a:t>
            </a:r>
            <a:endParaRPr lang="en-GB" sz="1700" kern="100" dirty="0">
              <a:effectLst/>
              <a:latin typeface="Raleway" pitchFamily="2" charset="0"/>
              <a:ea typeface="Aptos" panose="020B0004020202020204" pitchFamily="34" charset="0"/>
              <a:cs typeface="Times New Roman" panose="02020603050405020304" pitchFamily="18" charset="0"/>
            </a:endParaRPr>
          </a:p>
          <a:p>
            <a:pPr marL="0" indent="0">
              <a:lnSpc>
                <a:spcPct val="110000"/>
              </a:lnSpc>
              <a:spcAft>
                <a:spcPts val="800"/>
              </a:spcAft>
              <a:buNone/>
            </a:pPr>
            <a:r>
              <a:rPr lang="en-GB" sz="1700" kern="100" dirty="0">
                <a:latin typeface="Raleway" pitchFamily="2" charset="0"/>
                <a:ea typeface="Aptos" panose="020B0004020202020204" pitchFamily="34" charset="0"/>
                <a:cs typeface="Times New Roman" panose="02020603050405020304" pitchFamily="18" charset="0"/>
              </a:rPr>
              <a:t>Led</a:t>
            </a:r>
            <a:r>
              <a:rPr lang="en-GB" sz="1700" kern="100" dirty="0">
                <a:effectLst/>
                <a:latin typeface="Raleway" pitchFamily="2" charset="0"/>
                <a:ea typeface="Aptos" panose="020B0004020202020204" pitchFamily="34" charset="0"/>
                <a:cs typeface="Times New Roman" panose="02020603050405020304" pitchFamily="18" charset="0"/>
              </a:rPr>
              <a:t> by our Learning Team, </a:t>
            </a:r>
            <a:r>
              <a:rPr lang="en-GB" sz="1700" kern="100" dirty="0">
                <a:latin typeface="Raleway" pitchFamily="2" charset="0"/>
                <a:ea typeface="Aptos" panose="020B0004020202020204" pitchFamily="34" charset="0"/>
                <a:cs typeface="Times New Roman" panose="02020603050405020304" pitchFamily="18" charset="0"/>
              </a:rPr>
              <a:t>y</a:t>
            </a:r>
            <a:r>
              <a:rPr lang="en-GB" sz="1700" kern="100" dirty="0">
                <a:effectLst/>
                <a:latin typeface="Raleway" pitchFamily="2" charset="0"/>
                <a:ea typeface="Aptos" panose="020B0004020202020204" pitchFamily="34" charset="0"/>
                <a:cs typeface="Times New Roman" panose="02020603050405020304" pitchFamily="18" charset="0"/>
              </a:rPr>
              <a:t>ou’ll explore the galleries and investigate different artists and their artworks. You’ll participate in 3 different workshops, each of which is 50 mins in duration and explores different themes. You’ll invent your own artworks in response and be encouraged to shape and develop your ideas </a:t>
            </a:r>
            <a:r>
              <a:rPr lang="en-GB" sz="1700" kern="100" dirty="0">
                <a:latin typeface="Raleway" pitchFamily="2" charset="0"/>
                <a:ea typeface="Aptos" panose="020B0004020202020204" pitchFamily="34" charset="0"/>
                <a:cs typeface="Times New Roman" panose="02020603050405020304" pitchFamily="18" charset="0"/>
              </a:rPr>
              <a:t>using</a:t>
            </a:r>
            <a:r>
              <a:rPr lang="en-GB" sz="1700" kern="100" dirty="0">
                <a:effectLst/>
                <a:latin typeface="Raleway" pitchFamily="2" charset="0"/>
                <a:ea typeface="Aptos" panose="020B0004020202020204" pitchFamily="34" charset="0"/>
                <a:cs typeface="Times New Roman" panose="02020603050405020304" pitchFamily="18" charset="0"/>
              </a:rPr>
              <a:t> a range of creative media. You’ll experiment with sculpture, printing, drawing and more</a:t>
            </a:r>
            <a:r>
              <a:rPr lang="en-GB" sz="1700" kern="100" dirty="0">
                <a:latin typeface="Raleway" pitchFamily="2" charset="0"/>
                <a:ea typeface="Aptos" panose="020B0004020202020204" pitchFamily="34" charset="0"/>
                <a:cs typeface="Times New Roman" panose="02020603050405020304" pitchFamily="18" charset="0"/>
              </a:rPr>
              <a:t> a</a:t>
            </a:r>
            <a:r>
              <a:rPr lang="en-GB" sz="1700" kern="100" dirty="0">
                <a:effectLst/>
                <a:latin typeface="Raleway" pitchFamily="2" charset="0"/>
                <a:ea typeface="Aptos" panose="020B0004020202020204" pitchFamily="34" charset="0"/>
                <a:cs typeface="Times New Roman" panose="02020603050405020304" pitchFamily="18" charset="0"/>
              </a:rPr>
              <a:t>nd develop different techniques for using colour, pattern, form, texture and shape.  </a:t>
            </a:r>
            <a:r>
              <a:rPr lang="en-GB" sz="1700" kern="100" dirty="0">
                <a:latin typeface="Raleway" pitchFamily="2" charset="0"/>
                <a:ea typeface="Aptos" panose="020B0004020202020204" pitchFamily="34" charset="0"/>
                <a:cs typeface="Times New Roman" panose="02020603050405020304" pitchFamily="18" charset="0"/>
              </a:rPr>
              <a:t>This is a full day with a variety of experiences and plenty of multi-sensory options to inspire imaginations and creativity. </a:t>
            </a:r>
          </a:p>
          <a:p>
            <a:pPr marL="0" indent="0">
              <a:lnSpc>
                <a:spcPct val="110000"/>
              </a:lnSpc>
              <a:spcAft>
                <a:spcPts val="800"/>
              </a:spcAft>
              <a:buNone/>
            </a:pPr>
            <a:r>
              <a:rPr lang="en-GB" sz="1700" kern="100" dirty="0">
                <a:latin typeface="Raleway" pitchFamily="2" charset="0"/>
                <a:ea typeface="Aptos" panose="020B0004020202020204" pitchFamily="34" charset="0"/>
                <a:cs typeface="Times New Roman" panose="02020603050405020304" pitchFamily="18" charset="0"/>
              </a:rPr>
              <a:t>For more information about each workshop option please continue. </a:t>
            </a:r>
          </a:p>
          <a:p>
            <a:pPr marL="0" indent="0">
              <a:lnSpc>
                <a:spcPct val="110000"/>
              </a:lnSpc>
              <a:spcAft>
                <a:spcPts val="800"/>
              </a:spcAft>
              <a:buNone/>
            </a:pPr>
            <a:r>
              <a:rPr lang="en-GB" sz="1700" kern="100" dirty="0">
                <a:effectLst/>
                <a:latin typeface="Raleway" pitchFamily="2" charset="0"/>
                <a:ea typeface="Aptos" panose="020B0004020202020204" pitchFamily="34" charset="0"/>
                <a:cs typeface="Times New Roman" panose="02020603050405020304" pitchFamily="18" charset="0"/>
              </a:rPr>
              <a:t>There are four workshops to choose from but </a:t>
            </a:r>
            <a:r>
              <a:rPr lang="en-GB" sz="1700" kern="100" dirty="0">
                <a:latin typeface="Raleway" pitchFamily="2" charset="0"/>
                <a:ea typeface="Aptos" panose="020B0004020202020204" pitchFamily="34" charset="0"/>
                <a:cs typeface="Times New Roman" panose="02020603050405020304" pitchFamily="18" charset="0"/>
              </a:rPr>
              <a:t>p</a:t>
            </a:r>
            <a:r>
              <a:rPr lang="en-GB" sz="1700" kern="100" dirty="0">
                <a:effectLst/>
                <a:latin typeface="Raleway" pitchFamily="2" charset="0"/>
                <a:ea typeface="Aptos" panose="020B0004020202020204" pitchFamily="34" charset="0"/>
                <a:cs typeface="Times New Roman" panose="02020603050405020304" pitchFamily="18" charset="0"/>
              </a:rPr>
              <a:t>lease note that the temporary exhibition workshops will vary depending on the timing of your booking and the changing exhibition schedule. If your booking falls in between </a:t>
            </a:r>
            <a:r>
              <a:rPr lang="en-GB" sz="1700" kern="100" dirty="0">
                <a:latin typeface="Raleway" pitchFamily="2" charset="0"/>
                <a:ea typeface="Aptos" panose="020B0004020202020204" pitchFamily="34" charset="0"/>
                <a:cs typeface="Times New Roman" panose="02020603050405020304" pitchFamily="18" charset="0"/>
              </a:rPr>
              <a:t>exhibitions</a:t>
            </a:r>
            <a:r>
              <a:rPr lang="en-GB" sz="1700" kern="100" dirty="0">
                <a:effectLst/>
                <a:latin typeface="Raleway" pitchFamily="2" charset="0"/>
                <a:ea typeface="Aptos" panose="020B0004020202020204" pitchFamily="34" charset="0"/>
                <a:cs typeface="Times New Roman" panose="02020603050405020304" pitchFamily="18" charset="0"/>
              </a:rPr>
              <a:t>, we will deliver the 3 available options. </a:t>
            </a:r>
            <a:r>
              <a:rPr lang="en-GB" sz="1700" kern="100" dirty="0">
                <a:latin typeface="Raleway" pitchFamily="2" charset="0"/>
                <a:ea typeface="Aptos" panose="020B0004020202020204" pitchFamily="34" charset="0"/>
                <a:cs typeface="Times New Roman" panose="02020603050405020304" pitchFamily="18" charset="0"/>
              </a:rPr>
              <a:t>We are unable to deliver all 4 options at once. Please pick your 3 preferred workshops.</a:t>
            </a:r>
            <a:endParaRPr lang="en-GB" sz="1700" kern="100" dirty="0">
              <a:effectLst/>
              <a:latin typeface="Raleway" pitchFamily="2" charset="0"/>
              <a:ea typeface="Aptos" panose="020B0004020202020204" pitchFamily="34" charset="0"/>
              <a:cs typeface="Times New Roman" panose="02020603050405020304" pitchFamily="18" charset="0"/>
            </a:endParaRPr>
          </a:p>
          <a:p>
            <a:pPr marL="0" indent="0">
              <a:lnSpc>
                <a:spcPct val="110000"/>
              </a:lnSpc>
              <a:spcAft>
                <a:spcPts val="800"/>
              </a:spcAft>
              <a:buNone/>
            </a:pPr>
            <a:r>
              <a:rPr lang="en-GB" sz="1700" kern="100" dirty="0">
                <a:effectLst/>
                <a:latin typeface="Raleway" pitchFamily="2" charset="0"/>
                <a:ea typeface="Aptos" panose="020B0004020202020204" pitchFamily="34" charset="0"/>
                <a:cs typeface="Times New Roman" panose="02020603050405020304" pitchFamily="18" charset="0"/>
              </a:rPr>
              <a:t>This day is ideal for large groups such as 2-3 classes</a:t>
            </a:r>
            <a:r>
              <a:rPr lang="en-GB" sz="1700" kern="100" dirty="0">
                <a:latin typeface="Raleway" pitchFamily="2" charset="0"/>
                <a:ea typeface="Aptos" panose="020B0004020202020204" pitchFamily="34" charset="0"/>
                <a:cs typeface="Times New Roman" panose="02020603050405020304" pitchFamily="18" charset="0"/>
              </a:rPr>
              <a:t>.</a:t>
            </a:r>
            <a:r>
              <a:rPr lang="en-GB" sz="1700" kern="100" dirty="0">
                <a:effectLst/>
                <a:latin typeface="Raleway" pitchFamily="2" charset="0"/>
                <a:ea typeface="Aptos" panose="020B0004020202020204" pitchFamily="34" charset="0"/>
                <a:cs typeface="Times New Roman" panose="02020603050405020304" pitchFamily="18" charset="0"/>
              </a:rPr>
              <a:t> 4 classes will need to book over 2 days. </a:t>
            </a:r>
          </a:p>
          <a:p>
            <a:pPr marL="0" indent="0">
              <a:lnSpc>
                <a:spcPct val="110000"/>
              </a:lnSpc>
              <a:spcAft>
                <a:spcPts val="800"/>
              </a:spcAft>
              <a:buNone/>
            </a:pPr>
            <a:r>
              <a:rPr lang="en-GB" sz="1700" kern="100" dirty="0">
                <a:latin typeface="Raleway ExtraBold" pitchFamily="2" charset="0"/>
                <a:ea typeface="Aptos" panose="020B0004020202020204" pitchFamily="34" charset="0"/>
                <a:cs typeface="Times New Roman" panose="02020603050405020304" pitchFamily="18" charset="0"/>
              </a:rPr>
              <a:t>Maximum 35 children per workshop.</a:t>
            </a:r>
          </a:p>
          <a:p>
            <a:pPr marL="0" indent="0">
              <a:lnSpc>
                <a:spcPct val="110000"/>
              </a:lnSpc>
              <a:spcAft>
                <a:spcPts val="800"/>
              </a:spcAft>
              <a:buNone/>
            </a:pPr>
            <a:r>
              <a:rPr lang="en-GB" sz="1700" kern="100" dirty="0">
                <a:latin typeface="Raleway ExtraBold" pitchFamily="2" charset="0"/>
                <a:ea typeface="Aptos" panose="020B0004020202020204" pitchFamily="34" charset="0"/>
                <a:cs typeface="Times New Roman" panose="02020603050405020304" pitchFamily="18" charset="0"/>
              </a:rPr>
              <a:t> £9 per child, supporting adults are free. Minimum charge £180 </a:t>
            </a:r>
            <a:endParaRPr lang="en-GB" sz="1700" kern="100" dirty="0">
              <a:effectLst/>
              <a:latin typeface="Raleway ExtraBold"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2011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CD21-B79B-DD3D-CDC9-8C94F1F925E3}"/>
              </a:ext>
            </a:extLst>
          </p:cNvPr>
          <p:cNvSpPr>
            <a:spLocks noGrp="1"/>
          </p:cNvSpPr>
          <p:nvPr>
            <p:ph type="title"/>
          </p:nvPr>
        </p:nvSpPr>
        <p:spPr>
          <a:xfrm>
            <a:off x="303197" y="878918"/>
            <a:ext cx="1932948" cy="1315624"/>
          </a:xfrm>
        </p:spPr>
        <p:txBody>
          <a:bodyPr>
            <a:normAutofit/>
          </a:bodyPr>
          <a:lstStyle/>
          <a:p>
            <a:r>
              <a:rPr lang="en-GB" sz="2300" dirty="0">
                <a:latin typeface="AW Conqueror Carved One" panose="020B0503040502020204" pitchFamily="34" charset="0"/>
              </a:rPr>
              <a:t>Itinerary</a:t>
            </a:r>
            <a:br>
              <a:rPr lang="en-GB" sz="3600" dirty="0">
                <a:latin typeface="AW Conqueror Carved One" panose="020B0503040502020204" pitchFamily="34" charset="0"/>
              </a:rPr>
            </a:br>
            <a:endParaRPr lang="en-GB" sz="3600" dirty="0">
              <a:latin typeface="AW Conqueror Carved One" panose="020B0503040502020204" pitchFamily="34" charset="0"/>
            </a:endParaRPr>
          </a:p>
        </p:txBody>
      </p:sp>
      <p:graphicFrame>
        <p:nvGraphicFramePr>
          <p:cNvPr id="17" name="Table 16">
            <a:extLst>
              <a:ext uri="{FF2B5EF4-FFF2-40B4-BE49-F238E27FC236}">
                <a16:creationId xmlns:a16="http://schemas.microsoft.com/office/drawing/2014/main" id="{86D01E24-A061-4EA8-C26B-42C0A466E1E9}"/>
              </a:ext>
            </a:extLst>
          </p:cNvPr>
          <p:cNvGraphicFramePr>
            <a:graphicFrameLocks noGrp="1"/>
          </p:cNvGraphicFramePr>
          <p:nvPr/>
        </p:nvGraphicFramePr>
        <p:xfrm>
          <a:off x="2683353" y="809072"/>
          <a:ext cx="8547652" cy="5633145"/>
        </p:xfrm>
        <a:graphic>
          <a:graphicData uri="http://schemas.openxmlformats.org/drawingml/2006/table">
            <a:tbl>
              <a:tblPr firstRow="1" firstCol="1" bandRow="1"/>
              <a:tblGrid>
                <a:gridCol w="1328528">
                  <a:extLst>
                    <a:ext uri="{9D8B030D-6E8A-4147-A177-3AD203B41FA5}">
                      <a16:colId xmlns:a16="http://schemas.microsoft.com/office/drawing/2014/main" val="3703464597"/>
                    </a:ext>
                  </a:extLst>
                </a:gridCol>
                <a:gridCol w="2600844">
                  <a:extLst>
                    <a:ext uri="{9D8B030D-6E8A-4147-A177-3AD203B41FA5}">
                      <a16:colId xmlns:a16="http://schemas.microsoft.com/office/drawing/2014/main" val="1664759508"/>
                    </a:ext>
                  </a:extLst>
                </a:gridCol>
                <a:gridCol w="2309140">
                  <a:extLst>
                    <a:ext uri="{9D8B030D-6E8A-4147-A177-3AD203B41FA5}">
                      <a16:colId xmlns:a16="http://schemas.microsoft.com/office/drawing/2014/main" val="1212827854"/>
                    </a:ext>
                  </a:extLst>
                </a:gridCol>
                <a:gridCol w="2309140">
                  <a:extLst>
                    <a:ext uri="{9D8B030D-6E8A-4147-A177-3AD203B41FA5}">
                      <a16:colId xmlns:a16="http://schemas.microsoft.com/office/drawing/2014/main" val="1186885739"/>
                    </a:ext>
                  </a:extLst>
                </a:gridCol>
              </a:tblGrid>
              <a:tr h="216326">
                <a:tc>
                  <a:txBody>
                    <a:bodyPr/>
                    <a:lstStyle/>
                    <a:p>
                      <a:pPr algn="ctr">
                        <a:lnSpc>
                          <a:spcPct val="115000"/>
                        </a:lnSpc>
                      </a:pPr>
                      <a:r>
                        <a:rPr lang="en-GB" sz="1200">
                          <a:effectLst/>
                          <a:latin typeface="AW Conqueror Carved One" panose="020B0503040502020204" pitchFamily="34" charset="0"/>
                          <a:ea typeface="Calibri" panose="020F0502020204030204" pitchFamily="34" charset="0"/>
                          <a:cs typeface="Times New Roman" panose="02020603050405020304" pitchFamily="18" charset="0"/>
                        </a:rPr>
                        <a:t>Timings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Class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Class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Class 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0427320"/>
                  </a:ext>
                </a:extLst>
              </a:tr>
              <a:tr h="568698">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09:50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lnSpc>
                          <a:spcPct val="115000"/>
                        </a:lnSpc>
                        <a:spcAft>
                          <a:spcPts val="1000"/>
                        </a:spcAft>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Arrive in coach park, walk up to the galleries</a:t>
                      </a:r>
                    </a:p>
                    <a:p>
                      <a:pPr algn="ctr">
                        <a:lnSpc>
                          <a:spcPct val="115000"/>
                        </a:lnSpc>
                        <a:spcAft>
                          <a:spcPts val="1000"/>
                        </a:spcAft>
                      </a:pP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02762221"/>
                  </a:ext>
                </a:extLst>
              </a:tr>
              <a:tr h="680707">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10:00 – 10:30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Welcome, housekeeping, toilets; drop coats and bags;</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Walk to first workshop </a:t>
                      </a:r>
                    </a:p>
                    <a:p>
                      <a:pPr algn="ctr">
                        <a:lnSpc>
                          <a:spcPct val="115000"/>
                        </a:lnSpc>
                      </a:pP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3919204"/>
                  </a:ext>
                </a:extLst>
              </a:tr>
              <a:tr h="518727">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10:30 – 11:20</a:t>
                      </a:r>
                    </a:p>
                    <a:p>
                      <a:pPr algn="ctr">
                        <a:lnSpc>
                          <a:spcPct val="115000"/>
                        </a:lnSpc>
                      </a:pPr>
                      <a:r>
                        <a:rPr lang="en-GB" sz="1200" dirty="0">
                          <a:solidFill>
                            <a:srgbClr val="FF0000"/>
                          </a:solidFill>
                          <a:effectLst/>
                          <a:latin typeface="AW Conqueror Carved One" panose="020B0503040502020204" pitchFamily="34" charset="0"/>
                          <a:ea typeface="Calibri" panose="020F0502020204030204" pitchFamily="34" charset="0"/>
                          <a:cs typeface="Times New Roman" panose="02020603050405020304" pitchFamily="18" charset="0"/>
                        </a:rPr>
                        <a:t> </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EXHIBITION </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Pattern, Print, Play </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Times New Roman" panose="02020603050405020304" pitchFamily="18"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SCULPTURE IN THE PARK</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685411427"/>
                  </a:ext>
                </a:extLst>
              </a:tr>
              <a:tr h="680707">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11:20 – 12:10 </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 </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SCULPTURE IN THE PARK</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Times New Roman" panose="02020603050405020304" pitchFamily="18"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Times New Roman" panose="02020603050405020304" pitchFamily="18" charset="0"/>
                          <a:cs typeface="Times New Roman" panose="02020603050405020304" pitchFamily="18" charset="0"/>
                        </a:rPr>
                        <a:t>Exhibition </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PATTERN,PRINT,PLAY</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8355525"/>
                  </a:ext>
                </a:extLst>
              </a:tr>
              <a:tr h="954120">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12:10 – 13:00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Walk to Picnic area</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Lunch outside (or Learning rooms if wet) </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Toilets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Walk to Picnic area</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Lunch outside (or Learning rooms if wet)</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Toilets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Walk to Picnic area</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Lunch outside (or Learning   rooms if wet)</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Toilets</a:t>
                      </a:r>
                    </a:p>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3747817"/>
                  </a:ext>
                </a:extLst>
              </a:tr>
              <a:tr h="503479">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13:00-13:50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PATTERN,PRINT,PLAY </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Sculpture in the Park</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Workshop: </a:t>
                      </a:r>
                    </a:p>
                    <a:p>
                      <a:pPr algn="ctr">
                        <a:lnSpc>
                          <a:spcPct val="115000"/>
                        </a:lnSpc>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EXHIBITION</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lumMod val="40000"/>
                        <a:lumOff val="60000"/>
                      </a:schemeClr>
                    </a:solidFill>
                  </a:tcPr>
                </a:tc>
                <a:extLst>
                  <a:ext uri="{0D108BD9-81ED-4DB2-BD59-A6C34878D82A}">
                    <a16:rowId xmlns:a16="http://schemas.microsoft.com/office/drawing/2014/main" val="356028991"/>
                  </a:ext>
                </a:extLst>
              </a:tr>
              <a:tr h="0">
                <a:tc>
                  <a:txBody>
                    <a:bodyPr/>
                    <a:lstStyle/>
                    <a:p>
                      <a:pPr algn="ctr">
                        <a:lnSpc>
                          <a:spcPct val="115000"/>
                        </a:lnSpc>
                      </a:pPr>
                      <a:r>
                        <a:rPr lang="en-GB" sz="1200">
                          <a:effectLst/>
                          <a:latin typeface="AW Conqueror Carved One" panose="020B05030405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pP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347565125"/>
                  </a:ext>
                </a:extLst>
              </a:tr>
              <a:tr h="448517">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Workshops finish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Workshops finish </a:t>
                      </a:r>
                    </a:p>
                    <a:p>
                      <a:pPr algn="ctr">
                        <a:lnSpc>
                          <a:spcPct val="115000"/>
                        </a:lnSpc>
                      </a:pP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Workshops finish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00955807"/>
                  </a:ext>
                </a:extLst>
              </a:tr>
              <a:tr h="782814">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13:50 - 14:15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200" dirty="0">
                          <a:effectLst/>
                          <a:latin typeface="AW Conqueror Carved One" panose="020B0503040502020204" pitchFamily="34" charset="0"/>
                          <a:ea typeface="Calibri" panose="020F0502020204030204" pitchFamily="34" charset="0"/>
                          <a:cs typeface="Times New Roman" panose="02020603050405020304" pitchFamily="18" charset="0"/>
                        </a:rPr>
                        <a:t>Goodbyes, collect bags and walk to the coach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Goodbyes, collect bags and walk to the coach</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200" dirty="0">
                          <a:solidFill>
                            <a:srgbClr val="000000"/>
                          </a:solidFill>
                          <a:effectLst/>
                          <a:latin typeface="AW Conqueror Carved One" panose="020B0503040502020204" pitchFamily="34" charset="0"/>
                          <a:ea typeface="Calibri" panose="020F0502020204030204" pitchFamily="34" charset="0"/>
                          <a:cs typeface="Times New Roman" panose="02020603050405020304" pitchFamily="18" charset="0"/>
                        </a:rPr>
                        <a:t>Goodbyes, collect bags and walk to the coach</a:t>
                      </a:r>
                      <a:endParaRPr lang="en-GB" sz="1200" dirty="0">
                        <a:effectLst/>
                        <a:latin typeface="AW Conqueror Carved One" panose="020B05030405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2074638"/>
                  </a:ext>
                </a:extLst>
              </a:tr>
            </a:tbl>
          </a:graphicData>
        </a:graphic>
      </p:graphicFrame>
      <p:sp>
        <p:nvSpPr>
          <p:cNvPr id="4" name="object 4">
            <a:extLst>
              <a:ext uri="{FF2B5EF4-FFF2-40B4-BE49-F238E27FC236}">
                <a16:creationId xmlns:a16="http://schemas.microsoft.com/office/drawing/2014/main" id="{B3F04FA2-305E-1AB6-63E9-259C3913082C}"/>
              </a:ext>
            </a:extLst>
          </p:cNvPr>
          <p:cNvSpPr txBox="1"/>
          <p:nvPr/>
        </p:nvSpPr>
        <p:spPr>
          <a:xfrm>
            <a:off x="303197" y="415783"/>
            <a:ext cx="4260255" cy="318755"/>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lang="en-GB" sz="970" b="0" i="0" u="none" strike="noStrike" kern="1200" cap="none" spc="182" normalizeH="0" baseline="0" noProof="0" dirty="0">
                <a:ln>
                  <a:noFill/>
                </a:ln>
                <a:solidFill>
                  <a:prstClr val="black"/>
                </a:solidFill>
                <a:effectLst/>
                <a:uLnTx/>
                <a:uFillTx/>
                <a:latin typeface="Raleway Medium" panose="020B0503030101060003" pitchFamily="34" charset="77"/>
                <a:ea typeface="+mn-ea"/>
                <a:cs typeface="Raleway-Medium"/>
              </a:rPr>
              <a:t>ART AND DESIGN: WELCOME TO THE ART GALLERY</a:t>
            </a:r>
          </a:p>
          <a:p>
            <a:pPr marL="7701" marR="0" lvl="0" indent="0" algn="l" defTabSz="914400" rtl="0" eaLnBrk="1" fontAlgn="auto" latinLnBrk="0" hangingPunct="1">
              <a:lnSpc>
                <a:spcPct val="100000"/>
              </a:lnSpc>
              <a:spcBef>
                <a:spcPts val="58"/>
              </a:spcBef>
              <a:spcAft>
                <a:spcPts val="0"/>
              </a:spcAft>
              <a:buClrTx/>
              <a:buSzTx/>
              <a:buFontTx/>
              <a:buNone/>
              <a:tabLst/>
              <a:defRPr/>
            </a:pPr>
            <a:r>
              <a:rPr kumimoji="0" lang="en-GB" sz="970" b="0" i="0" u="none" strike="noStrike" kern="1200" cap="none" spc="182" normalizeH="0" baseline="0" noProof="0" dirty="0">
                <a:ln>
                  <a:noFill/>
                </a:ln>
                <a:solidFill>
                  <a:prstClr val="black"/>
                </a:solidFill>
                <a:effectLst/>
                <a:uLnTx/>
                <a:uFillTx/>
                <a:latin typeface="Raleway Medium" panose="020B0503030101060003" pitchFamily="34" charset="77"/>
                <a:ea typeface="+mn-ea"/>
                <a:cs typeface="Raleway-Medium"/>
              </a:rPr>
              <a:t>TEACHERS PACK EYFS &amp; KS1</a:t>
            </a:r>
          </a:p>
        </p:txBody>
      </p:sp>
    </p:spTree>
    <p:extLst>
      <p:ext uri="{BB962C8B-B14F-4D97-AF65-F5344CB8AC3E}">
        <p14:creationId xmlns:p14="http://schemas.microsoft.com/office/powerpoint/2010/main" val="3648122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ulpture of a spider in a grassy field&#10;&#10;Description automatically generated">
            <a:extLst>
              <a:ext uri="{FF2B5EF4-FFF2-40B4-BE49-F238E27FC236}">
                <a16:creationId xmlns:a16="http://schemas.microsoft.com/office/drawing/2014/main" id="{BECF21AB-F913-CA36-E964-1D53C8FA5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014" y="1302026"/>
            <a:ext cx="6391559" cy="5555591"/>
          </a:xfrm>
          <a:prstGeom prst="rect">
            <a:avLst/>
          </a:prstGeom>
        </p:spPr>
      </p:pic>
      <p:sp>
        <p:nvSpPr>
          <p:cNvPr id="4" name="object 4"/>
          <p:cNvSpPr/>
          <p:nvPr/>
        </p:nvSpPr>
        <p:spPr>
          <a:xfrm>
            <a:off x="428" y="2"/>
            <a:ext cx="12191144" cy="6857615"/>
          </a:xfrm>
          <a:custGeom>
            <a:avLst/>
            <a:gdLst/>
            <a:ahLst/>
            <a:cxnLst/>
            <a:rect l="l" t="t" r="r" b="b"/>
            <a:pathLst>
              <a:path w="20104100" h="11308715">
                <a:moveTo>
                  <a:pt x="20104099" y="0"/>
                </a:moveTo>
                <a:lnTo>
                  <a:pt x="0" y="0"/>
                </a:lnTo>
                <a:lnTo>
                  <a:pt x="0" y="11308556"/>
                </a:lnTo>
                <a:lnTo>
                  <a:pt x="10543103" y="11308556"/>
                </a:lnTo>
                <a:lnTo>
                  <a:pt x="10114833" y="10724479"/>
                </a:lnTo>
                <a:lnTo>
                  <a:pt x="10085896" y="10683233"/>
                </a:lnTo>
                <a:lnTo>
                  <a:pt x="10058805" y="10640976"/>
                </a:lnTo>
                <a:lnTo>
                  <a:pt x="10033576" y="10597771"/>
                </a:lnTo>
                <a:lnTo>
                  <a:pt x="10010223" y="10553680"/>
                </a:lnTo>
                <a:lnTo>
                  <a:pt x="9988763" y="10508764"/>
                </a:lnTo>
                <a:lnTo>
                  <a:pt x="9969210" y="10463087"/>
                </a:lnTo>
                <a:lnTo>
                  <a:pt x="9951579" y="10416708"/>
                </a:lnTo>
                <a:lnTo>
                  <a:pt x="9935885" y="10369692"/>
                </a:lnTo>
                <a:lnTo>
                  <a:pt x="9922145" y="10322099"/>
                </a:lnTo>
                <a:lnTo>
                  <a:pt x="9910372" y="10273992"/>
                </a:lnTo>
                <a:lnTo>
                  <a:pt x="9900583" y="10225433"/>
                </a:lnTo>
                <a:lnTo>
                  <a:pt x="9892792" y="10176483"/>
                </a:lnTo>
                <a:lnTo>
                  <a:pt x="9887015" y="10127204"/>
                </a:lnTo>
                <a:lnTo>
                  <a:pt x="9883267" y="10077660"/>
                </a:lnTo>
                <a:lnTo>
                  <a:pt x="9881562" y="10027910"/>
                </a:lnTo>
                <a:lnTo>
                  <a:pt x="9881917" y="9978019"/>
                </a:lnTo>
                <a:lnTo>
                  <a:pt x="9884346" y="9928046"/>
                </a:lnTo>
                <a:lnTo>
                  <a:pt x="9888865" y="9878056"/>
                </a:lnTo>
                <a:lnTo>
                  <a:pt x="9895489" y="9828109"/>
                </a:lnTo>
                <a:lnTo>
                  <a:pt x="10502894" y="5881768"/>
                </a:lnTo>
                <a:lnTo>
                  <a:pt x="10511597" y="5832139"/>
                </a:lnTo>
                <a:lnTo>
                  <a:pt x="10522319" y="5783102"/>
                </a:lnTo>
                <a:lnTo>
                  <a:pt x="10535029" y="5734711"/>
                </a:lnTo>
                <a:lnTo>
                  <a:pt x="10549693" y="5687021"/>
                </a:lnTo>
                <a:lnTo>
                  <a:pt x="10566278" y="5640085"/>
                </a:lnTo>
                <a:lnTo>
                  <a:pt x="10584751" y="5593960"/>
                </a:lnTo>
                <a:lnTo>
                  <a:pt x="10605078" y="5548699"/>
                </a:lnTo>
                <a:lnTo>
                  <a:pt x="10627227" y="5504357"/>
                </a:lnTo>
                <a:lnTo>
                  <a:pt x="10651165" y="5460988"/>
                </a:lnTo>
                <a:lnTo>
                  <a:pt x="10676858" y="5418647"/>
                </a:lnTo>
                <a:lnTo>
                  <a:pt x="10704273" y="5377389"/>
                </a:lnTo>
                <a:lnTo>
                  <a:pt x="10733377" y="5337268"/>
                </a:lnTo>
                <a:lnTo>
                  <a:pt x="10764138" y="5298339"/>
                </a:lnTo>
                <a:lnTo>
                  <a:pt x="10796521" y="5260655"/>
                </a:lnTo>
                <a:lnTo>
                  <a:pt x="10830494" y="5224272"/>
                </a:lnTo>
                <a:lnTo>
                  <a:pt x="10866024" y="5189245"/>
                </a:lnTo>
                <a:lnTo>
                  <a:pt x="10903078" y="5155627"/>
                </a:lnTo>
                <a:lnTo>
                  <a:pt x="10941622" y="5123474"/>
                </a:lnTo>
                <a:lnTo>
                  <a:pt x="10981623" y="5092839"/>
                </a:lnTo>
                <a:lnTo>
                  <a:pt x="14201609" y="2731853"/>
                </a:lnTo>
                <a:lnTo>
                  <a:pt x="14242851" y="2702918"/>
                </a:lnTo>
                <a:lnTo>
                  <a:pt x="14285104" y="2675828"/>
                </a:lnTo>
                <a:lnTo>
                  <a:pt x="14328306" y="2650600"/>
                </a:lnTo>
                <a:lnTo>
                  <a:pt x="14372395" y="2627248"/>
                </a:lnTo>
                <a:lnTo>
                  <a:pt x="14417309" y="2605788"/>
                </a:lnTo>
                <a:lnTo>
                  <a:pt x="14462986" y="2586235"/>
                </a:lnTo>
                <a:lnTo>
                  <a:pt x="14509363" y="2568604"/>
                </a:lnTo>
                <a:lnTo>
                  <a:pt x="14556380" y="2552910"/>
                </a:lnTo>
                <a:lnTo>
                  <a:pt x="14603973" y="2539170"/>
                </a:lnTo>
                <a:lnTo>
                  <a:pt x="14652081" y="2527397"/>
                </a:lnTo>
                <a:lnTo>
                  <a:pt x="14700642" y="2517607"/>
                </a:lnTo>
                <a:lnTo>
                  <a:pt x="14749593" y="2509816"/>
                </a:lnTo>
                <a:lnTo>
                  <a:pt x="14798873" y="2504038"/>
                </a:lnTo>
                <a:lnTo>
                  <a:pt x="14848419" y="2500289"/>
                </a:lnTo>
                <a:lnTo>
                  <a:pt x="14898170" y="2498584"/>
                </a:lnTo>
                <a:lnTo>
                  <a:pt x="14948064" y="2498938"/>
                </a:lnTo>
                <a:lnTo>
                  <a:pt x="14998038" y="2501367"/>
                </a:lnTo>
                <a:lnTo>
                  <a:pt x="15048031" y="2505886"/>
                </a:lnTo>
                <a:lnTo>
                  <a:pt x="15097980" y="2512509"/>
                </a:lnTo>
                <a:lnTo>
                  <a:pt x="19044320" y="3119915"/>
                </a:lnTo>
                <a:lnTo>
                  <a:pt x="19093944" y="3128619"/>
                </a:lnTo>
                <a:lnTo>
                  <a:pt x="19142978" y="3139343"/>
                </a:lnTo>
                <a:lnTo>
                  <a:pt x="19191366" y="3152053"/>
                </a:lnTo>
                <a:lnTo>
                  <a:pt x="19239054" y="3166718"/>
                </a:lnTo>
                <a:lnTo>
                  <a:pt x="19285988" y="3183303"/>
                </a:lnTo>
                <a:lnTo>
                  <a:pt x="19332112" y="3201776"/>
                </a:lnTo>
                <a:lnTo>
                  <a:pt x="19377372" y="3222103"/>
                </a:lnTo>
                <a:lnTo>
                  <a:pt x="19421714" y="3244252"/>
                </a:lnTo>
                <a:lnTo>
                  <a:pt x="19465083" y="3268190"/>
                </a:lnTo>
                <a:lnTo>
                  <a:pt x="19507424" y="3293882"/>
                </a:lnTo>
                <a:lnTo>
                  <a:pt x="19548683" y="3321297"/>
                </a:lnTo>
                <a:lnTo>
                  <a:pt x="19588805" y="3350401"/>
                </a:lnTo>
                <a:lnTo>
                  <a:pt x="19627735" y="3381161"/>
                </a:lnTo>
                <a:lnTo>
                  <a:pt x="19665420" y="3413543"/>
                </a:lnTo>
                <a:lnTo>
                  <a:pt x="19701803" y="3447516"/>
                </a:lnTo>
                <a:lnTo>
                  <a:pt x="19736832" y="3483046"/>
                </a:lnTo>
                <a:lnTo>
                  <a:pt x="19770450" y="3520099"/>
                </a:lnTo>
                <a:lnTo>
                  <a:pt x="19802604" y="3558643"/>
                </a:lnTo>
                <a:lnTo>
                  <a:pt x="19833239" y="3598644"/>
                </a:lnTo>
                <a:lnTo>
                  <a:pt x="20104099" y="3968057"/>
                </a:lnTo>
                <a:lnTo>
                  <a:pt x="20104099" y="0"/>
                </a:lnTo>
                <a:close/>
              </a:path>
            </a:pathLst>
          </a:custGeom>
          <a:solidFill>
            <a:srgbClr val="FFFFFF"/>
          </a:solidFill>
        </p:spPr>
        <p:txBody>
          <a:bodyPr wrap="square" lIns="0" tIns="0" rIns="0" bIns="0" rtlCol="0"/>
          <a:lstStyle/>
          <a:p>
            <a:endParaRPr sz="1092"/>
          </a:p>
        </p:txBody>
      </p:sp>
      <p:sp>
        <p:nvSpPr>
          <p:cNvPr id="17" name="object 17"/>
          <p:cNvSpPr txBox="1">
            <a:spLocks noGrp="1"/>
          </p:cNvSpPr>
          <p:nvPr>
            <p:ph type="title"/>
          </p:nvPr>
        </p:nvSpPr>
        <p:spPr>
          <a:xfrm>
            <a:off x="500690" y="1225264"/>
            <a:ext cx="5164614" cy="354047"/>
          </a:xfrm>
          <a:prstGeom prst="rect">
            <a:avLst/>
          </a:prstGeom>
        </p:spPr>
        <p:txBody>
          <a:bodyPr vert="horz" wrap="square" lIns="0" tIns="45823" rIns="0" bIns="0" rtlCol="0" anchor="ctr">
            <a:spAutoFit/>
          </a:bodyPr>
          <a:lstStyle/>
          <a:p>
            <a:pPr marL="7701" marR="3081">
              <a:lnSpc>
                <a:spcPts val="2426"/>
              </a:lnSpc>
              <a:spcBef>
                <a:spcPts val="361"/>
              </a:spcBef>
            </a:pPr>
            <a:r>
              <a:rPr lang="en-GB" sz="2304" b="1" dirty="0">
                <a:latin typeface="AW Conqueror Carved One" panose="020B0503040502020204" pitchFamily="34" charset="0"/>
                <a:cs typeface="Raleway-SemiBold"/>
              </a:rPr>
              <a:t>About Sculpture in the Park </a:t>
            </a:r>
            <a:endParaRPr sz="2304" b="1" dirty="0">
              <a:latin typeface="AW Conqueror Carved One" panose="020B0503040502020204" pitchFamily="34" charset="0"/>
              <a:cs typeface="Raleway-SemiBold"/>
            </a:endParaRPr>
          </a:p>
        </p:txBody>
      </p:sp>
      <p:sp>
        <p:nvSpPr>
          <p:cNvPr id="18" name="object 18"/>
          <p:cNvSpPr txBox="1"/>
          <p:nvPr/>
        </p:nvSpPr>
        <p:spPr>
          <a:xfrm>
            <a:off x="500691" y="2096886"/>
            <a:ext cx="4799060" cy="3291115"/>
          </a:xfrm>
          <a:prstGeom prst="rect">
            <a:avLst/>
          </a:prstGeom>
        </p:spPr>
        <p:txBody>
          <a:bodyPr vert="horz" wrap="square" lIns="0" tIns="8086" rIns="0" bIns="0" rtlCol="0">
            <a:spAutoFit/>
          </a:bodyPr>
          <a:lstStyle/>
          <a:p>
            <a:pPr marL="7316" marR="3081">
              <a:lnSpc>
                <a:spcPts val="1577"/>
              </a:lnSpc>
              <a:tabLst>
                <a:tab pos="122065" algn="l"/>
              </a:tabLst>
            </a:pPr>
            <a:r>
              <a:rPr lang="en-GB" sz="1395" dirty="0">
                <a:latin typeface="Raleway"/>
                <a:cs typeface="Raleway"/>
              </a:rPr>
              <a:t>The students will visit Compton Verney’s exciting Sculpture in the Park with a member of the Learning Team. They will look at and discuss the sculptures. They will be encouraged to respond to what they see both verbally and physically. The trail will be playful, active and fun!</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The children will then have the opportunity to work in small groups to investigate, play and create their own sculpture using a variety of loose part materials.</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US" sz="1395" dirty="0">
                <a:latin typeface="Raleway"/>
                <a:cs typeface="Raleway"/>
              </a:rPr>
              <a:t>Please note this workshop</a:t>
            </a:r>
            <a:r>
              <a:rPr lang="en-US" sz="1395" i="1" dirty="0">
                <a:latin typeface="Raleway"/>
                <a:cs typeface="Raleway"/>
              </a:rPr>
              <a:t> Welcome to the Art Gallery </a:t>
            </a:r>
            <a:r>
              <a:rPr lang="en-US" sz="1395" dirty="0">
                <a:latin typeface="Raleway"/>
                <a:cs typeface="Raleway"/>
              </a:rPr>
              <a:t>highlights and explores sculptures by Louise Bourgeois, and Nicolas </a:t>
            </a:r>
            <a:r>
              <a:rPr lang="en-US" sz="1395" dirty="0" err="1">
                <a:latin typeface="Raleway"/>
                <a:cs typeface="Raleway"/>
              </a:rPr>
              <a:t>Deshayes</a:t>
            </a:r>
            <a:r>
              <a:rPr lang="en-US" sz="1395" dirty="0">
                <a:latin typeface="Raleway"/>
                <a:cs typeface="Raleway"/>
              </a:rPr>
              <a:t>. We’re not able to see all of the sculptures in the park during this workshop duration.</a:t>
            </a:r>
          </a:p>
          <a:p>
            <a:pPr>
              <a:lnSpc>
                <a:spcPts val="1577"/>
              </a:lnSpc>
              <a:spcBef>
                <a:spcPts val="30"/>
              </a:spcBef>
              <a:buFont typeface="Raleway"/>
              <a:buChar char="•"/>
            </a:pPr>
            <a:endParaRPr lang="en-GB" sz="1395" dirty="0">
              <a:latin typeface="Raleway"/>
              <a:cs typeface="Raleway"/>
            </a:endParaRPr>
          </a:p>
        </p:txBody>
      </p:sp>
      <p:sp>
        <p:nvSpPr>
          <p:cNvPr id="21" name="object 19">
            <a:hlinkClick r:id="rId4"/>
            <a:extLst>
              <a:ext uri="{FF2B5EF4-FFF2-40B4-BE49-F238E27FC236}">
                <a16:creationId xmlns:a16="http://schemas.microsoft.com/office/drawing/2014/main" id="{A8F6FEFC-2A30-05E2-EDB3-ACF85BB294C1}"/>
              </a:ext>
            </a:extLst>
          </p:cNvPr>
          <p:cNvSpPr txBox="1"/>
          <p:nvPr/>
        </p:nvSpPr>
        <p:spPr>
          <a:xfrm>
            <a:off x="500690" y="6251433"/>
            <a:ext cx="2049698" cy="154017"/>
          </a:xfrm>
          <a:prstGeom prst="rect">
            <a:avLst/>
          </a:prstGeom>
        </p:spPr>
        <p:txBody>
          <a:bodyPr vert="horz" wrap="square" lIns="0" tIns="0" rIns="0" bIns="0" rtlCol="0">
            <a:spAutoFit/>
          </a:bodyPr>
          <a:lstStyle/>
          <a:p>
            <a:pPr marL="7701"/>
            <a:r>
              <a:rPr sz="1001" spc="-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C</a:t>
            </a:r>
            <a:r>
              <a:rPr sz="1001" spc="-100"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09"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OMPT</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27"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ONVERNE</a:t>
            </a:r>
            <a:r>
              <a:rPr sz="1001" spc="-88"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33"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Y.</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ORG.</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55"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UK </a:t>
            </a:r>
            <a:endParaRPr sz="1001" dirty="0">
              <a:latin typeface="Raleway Medium" panose="020B0503030101060003" pitchFamily="34" charset="77"/>
              <a:cs typeface="Raleway-Medium"/>
            </a:endParaRPr>
          </a:p>
        </p:txBody>
      </p:sp>
      <p:grpSp>
        <p:nvGrpSpPr>
          <p:cNvPr id="19" name="Group 18">
            <a:extLst>
              <a:ext uri="{FF2B5EF4-FFF2-40B4-BE49-F238E27FC236}">
                <a16:creationId xmlns:a16="http://schemas.microsoft.com/office/drawing/2014/main" id="{93659ACE-9A4B-8289-B5F1-C1BEFBFCE09C}"/>
              </a:ext>
            </a:extLst>
          </p:cNvPr>
          <p:cNvGrpSpPr/>
          <p:nvPr/>
        </p:nvGrpSpPr>
        <p:grpSpPr>
          <a:xfrm>
            <a:off x="10509641" y="507965"/>
            <a:ext cx="1173969" cy="366050"/>
            <a:chOff x="17330471" y="837672"/>
            <a:chExt cx="1935962" cy="603643"/>
          </a:xfrm>
        </p:grpSpPr>
        <p:sp>
          <p:nvSpPr>
            <p:cNvPr id="20" name="object 4">
              <a:extLst>
                <a:ext uri="{FF2B5EF4-FFF2-40B4-BE49-F238E27FC236}">
                  <a16:creationId xmlns:a16="http://schemas.microsoft.com/office/drawing/2014/main" id="{68CBC82B-90D7-8793-CCAF-30939F40679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1092"/>
            </a:p>
          </p:txBody>
        </p:sp>
        <p:pic>
          <p:nvPicPr>
            <p:cNvPr id="22" name="object 5">
              <a:extLst>
                <a:ext uri="{FF2B5EF4-FFF2-40B4-BE49-F238E27FC236}">
                  <a16:creationId xmlns:a16="http://schemas.microsoft.com/office/drawing/2014/main" id="{B3650325-411A-B1FB-0379-89EF862DEA60}"/>
                </a:ext>
              </a:extLst>
            </p:cNvPr>
            <p:cNvPicPr/>
            <p:nvPr/>
          </p:nvPicPr>
          <p:blipFill>
            <a:blip r:embed="rId5"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4BBA31B6-E530-2C00-925E-4FE572F5E113}"/>
                </a:ext>
              </a:extLst>
            </p:cNvPr>
            <p:cNvPicPr/>
            <p:nvPr/>
          </p:nvPicPr>
          <p:blipFill>
            <a:blip r:embed="rId6"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FCE0D683-87CA-CE6C-58D1-A0E8829B77EE}"/>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1092"/>
            </a:p>
          </p:txBody>
        </p:sp>
        <p:pic>
          <p:nvPicPr>
            <p:cNvPr id="25" name="object 8">
              <a:extLst>
                <a:ext uri="{FF2B5EF4-FFF2-40B4-BE49-F238E27FC236}">
                  <a16:creationId xmlns:a16="http://schemas.microsoft.com/office/drawing/2014/main" id="{CA80419F-17F2-F1B2-F6E1-149C21D88E42}"/>
                </a:ext>
              </a:extLst>
            </p:cNvPr>
            <p:cNvPicPr/>
            <p:nvPr/>
          </p:nvPicPr>
          <p:blipFill>
            <a:blip r:embed="rId7"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41BC1841-8FF3-9E74-0F70-D14087377430}"/>
                </a:ext>
              </a:extLst>
            </p:cNvPr>
            <p:cNvPicPr/>
            <p:nvPr/>
          </p:nvPicPr>
          <p:blipFill>
            <a:blip r:embed="rId8"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197BF7C7-A531-FEA9-662B-C583988230AE}"/>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1092"/>
            </a:p>
          </p:txBody>
        </p:sp>
        <p:pic>
          <p:nvPicPr>
            <p:cNvPr id="28" name="object 11">
              <a:extLst>
                <a:ext uri="{FF2B5EF4-FFF2-40B4-BE49-F238E27FC236}">
                  <a16:creationId xmlns:a16="http://schemas.microsoft.com/office/drawing/2014/main" id="{14402814-5512-7A2D-47A5-CE3C43294F30}"/>
                </a:ext>
              </a:extLst>
            </p:cNvPr>
            <p:cNvPicPr/>
            <p:nvPr/>
          </p:nvPicPr>
          <p:blipFill>
            <a:blip r:embed="rId9"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D88BBAC0-7175-EFB3-9419-34C156CD50E4}"/>
                </a:ext>
              </a:extLst>
            </p:cNvPr>
            <p:cNvPicPr/>
            <p:nvPr/>
          </p:nvPicPr>
          <p:blipFill>
            <a:blip r:embed="rId7"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C5C5491D-0938-0C6C-3CEC-909EBB08EDE5}"/>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1092"/>
            </a:p>
          </p:txBody>
        </p:sp>
        <p:pic>
          <p:nvPicPr>
            <p:cNvPr id="31" name="object 14">
              <a:extLst>
                <a:ext uri="{FF2B5EF4-FFF2-40B4-BE49-F238E27FC236}">
                  <a16:creationId xmlns:a16="http://schemas.microsoft.com/office/drawing/2014/main" id="{D4B83F9D-F4CF-8858-7149-6FDA7C876251}"/>
                </a:ext>
              </a:extLst>
            </p:cNvPr>
            <p:cNvPicPr/>
            <p:nvPr/>
          </p:nvPicPr>
          <p:blipFill>
            <a:blip r:embed="rId10" cstate="print"/>
            <a:stretch>
              <a:fillRect/>
            </a:stretch>
          </p:blipFill>
          <p:spPr>
            <a:xfrm>
              <a:off x="18852685" y="1188490"/>
              <a:ext cx="241940" cy="252819"/>
            </a:xfrm>
            <a:prstGeom prst="rect">
              <a:avLst/>
            </a:prstGeom>
          </p:spPr>
        </p:pic>
      </p:grpSp>
      <p:sp>
        <p:nvSpPr>
          <p:cNvPr id="11" name="object 4">
            <a:extLst>
              <a:ext uri="{FF2B5EF4-FFF2-40B4-BE49-F238E27FC236}">
                <a16:creationId xmlns:a16="http://schemas.microsoft.com/office/drawing/2014/main" id="{AA8DFD4C-7B56-EDAB-5577-BC6A00A04A2D}"/>
              </a:ext>
            </a:extLst>
          </p:cNvPr>
          <p:cNvSpPr txBox="1"/>
          <p:nvPr/>
        </p:nvSpPr>
        <p:spPr>
          <a:xfrm>
            <a:off x="508389" y="561324"/>
            <a:ext cx="4260255" cy="318755"/>
          </a:xfrm>
          <a:prstGeom prst="rect">
            <a:avLst/>
          </a:prstGeom>
        </p:spPr>
        <p:txBody>
          <a:bodyPr vert="horz" wrap="square" lIns="0" tIns="7316" rIns="0" bIns="0" rtlCol="0">
            <a:spAutoFit/>
          </a:bodyPr>
          <a:lstStyle/>
          <a:p>
            <a:pPr marL="7701">
              <a:spcBef>
                <a:spcPts val="58"/>
              </a:spcBef>
            </a:pPr>
            <a:r>
              <a:rPr lang="en-GB" sz="970" spc="182" dirty="0">
                <a:latin typeface="Raleway Medium" panose="020B0503030101060003" pitchFamily="34" charset="77"/>
                <a:cs typeface="Raleway-Medium"/>
              </a:rPr>
              <a:t>ART AND DESIGN: WELCOME TO THE ART GALLERY</a:t>
            </a:r>
          </a:p>
          <a:p>
            <a:pPr marL="7701">
              <a:spcBef>
                <a:spcPts val="58"/>
              </a:spcBef>
            </a:pPr>
            <a:r>
              <a:rPr lang="en-GB" sz="970" spc="182" dirty="0">
                <a:latin typeface="Raleway Medium" panose="020B0503030101060003" pitchFamily="34" charset="77"/>
                <a:cs typeface="Raleway-Medium"/>
              </a:rPr>
              <a:t>TEACHERS PACK EYFS &amp; KS1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pointing at a piece of paper&#10;&#10;Description automatically generated">
            <a:extLst>
              <a:ext uri="{FF2B5EF4-FFF2-40B4-BE49-F238E27FC236}">
                <a16:creationId xmlns:a16="http://schemas.microsoft.com/office/drawing/2014/main" id="{68FFA779-0C78-4E7D-2B65-236FA3AFE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900" y="1469999"/>
            <a:ext cx="7141671" cy="5388001"/>
          </a:xfrm>
          <a:prstGeom prst="rect">
            <a:avLst/>
          </a:prstGeom>
        </p:spPr>
      </p:pic>
      <p:sp>
        <p:nvSpPr>
          <p:cNvPr id="4" name="object 4"/>
          <p:cNvSpPr/>
          <p:nvPr/>
        </p:nvSpPr>
        <p:spPr>
          <a:xfrm>
            <a:off x="428" y="9941"/>
            <a:ext cx="12191144" cy="6857615"/>
          </a:xfrm>
          <a:custGeom>
            <a:avLst/>
            <a:gdLst/>
            <a:ahLst/>
            <a:cxnLst/>
            <a:rect l="l" t="t" r="r" b="b"/>
            <a:pathLst>
              <a:path w="20104100" h="11308715">
                <a:moveTo>
                  <a:pt x="20104099" y="0"/>
                </a:moveTo>
                <a:lnTo>
                  <a:pt x="0" y="0"/>
                </a:lnTo>
                <a:lnTo>
                  <a:pt x="0" y="11308556"/>
                </a:lnTo>
                <a:lnTo>
                  <a:pt x="10543103" y="11308556"/>
                </a:lnTo>
                <a:lnTo>
                  <a:pt x="10114833" y="10724479"/>
                </a:lnTo>
                <a:lnTo>
                  <a:pt x="10085896" y="10683233"/>
                </a:lnTo>
                <a:lnTo>
                  <a:pt x="10058805" y="10640976"/>
                </a:lnTo>
                <a:lnTo>
                  <a:pt x="10033576" y="10597771"/>
                </a:lnTo>
                <a:lnTo>
                  <a:pt x="10010223" y="10553680"/>
                </a:lnTo>
                <a:lnTo>
                  <a:pt x="9988763" y="10508764"/>
                </a:lnTo>
                <a:lnTo>
                  <a:pt x="9969210" y="10463087"/>
                </a:lnTo>
                <a:lnTo>
                  <a:pt x="9951579" y="10416708"/>
                </a:lnTo>
                <a:lnTo>
                  <a:pt x="9935885" y="10369692"/>
                </a:lnTo>
                <a:lnTo>
                  <a:pt x="9922145" y="10322099"/>
                </a:lnTo>
                <a:lnTo>
                  <a:pt x="9910372" y="10273992"/>
                </a:lnTo>
                <a:lnTo>
                  <a:pt x="9900583" y="10225433"/>
                </a:lnTo>
                <a:lnTo>
                  <a:pt x="9892792" y="10176483"/>
                </a:lnTo>
                <a:lnTo>
                  <a:pt x="9887015" y="10127204"/>
                </a:lnTo>
                <a:lnTo>
                  <a:pt x="9883267" y="10077660"/>
                </a:lnTo>
                <a:lnTo>
                  <a:pt x="9881562" y="10027910"/>
                </a:lnTo>
                <a:lnTo>
                  <a:pt x="9881917" y="9978019"/>
                </a:lnTo>
                <a:lnTo>
                  <a:pt x="9884346" y="9928046"/>
                </a:lnTo>
                <a:lnTo>
                  <a:pt x="9888865" y="9878056"/>
                </a:lnTo>
                <a:lnTo>
                  <a:pt x="9895489" y="9828109"/>
                </a:lnTo>
                <a:lnTo>
                  <a:pt x="10502894" y="5881768"/>
                </a:lnTo>
                <a:lnTo>
                  <a:pt x="10511597" y="5832139"/>
                </a:lnTo>
                <a:lnTo>
                  <a:pt x="10522319" y="5783102"/>
                </a:lnTo>
                <a:lnTo>
                  <a:pt x="10535029" y="5734711"/>
                </a:lnTo>
                <a:lnTo>
                  <a:pt x="10549693" y="5687021"/>
                </a:lnTo>
                <a:lnTo>
                  <a:pt x="10566278" y="5640085"/>
                </a:lnTo>
                <a:lnTo>
                  <a:pt x="10584751" y="5593960"/>
                </a:lnTo>
                <a:lnTo>
                  <a:pt x="10605078" y="5548699"/>
                </a:lnTo>
                <a:lnTo>
                  <a:pt x="10627227" y="5504357"/>
                </a:lnTo>
                <a:lnTo>
                  <a:pt x="10651165" y="5460988"/>
                </a:lnTo>
                <a:lnTo>
                  <a:pt x="10676858" y="5418647"/>
                </a:lnTo>
                <a:lnTo>
                  <a:pt x="10704273" y="5377389"/>
                </a:lnTo>
                <a:lnTo>
                  <a:pt x="10733377" y="5337268"/>
                </a:lnTo>
                <a:lnTo>
                  <a:pt x="10764138" y="5298339"/>
                </a:lnTo>
                <a:lnTo>
                  <a:pt x="10796521" y="5260655"/>
                </a:lnTo>
                <a:lnTo>
                  <a:pt x="10830494" y="5224272"/>
                </a:lnTo>
                <a:lnTo>
                  <a:pt x="10866024" y="5189245"/>
                </a:lnTo>
                <a:lnTo>
                  <a:pt x="10903078" y="5155627"/>
                </a:lnTo>
                <a:lnTo>
                  <a:pt x="10941622" y="5123474"/>
                </a:lnTo>
                <a:lnTo>
                  <a:pt x="10981623" y="5092839"/>
                </a:lnTo>
                <a:lnTo>
                  <a:pt x="14201609" y="2731853"/>
                </a:lnTo>
                <a:lnTo>
                  <a:pt x="14242851" y="2702918"/>
                </a:lnTo>
                <a:lnTo>
                  <a:pt x="14285104" y="2675828"/>
                </a:lnTo>
                <a:lnTo>
                  <a:pt x="14328306" y="2650600"/>
                </a:lnTo>
                <a:lnTo>
                  <a:pt x="14372395" y="2627248"/>
                </a:lnTo>
                <a:lnTo>
                  <a:pt x="14417309" y="2605788"/>
                </a:lnTo>
                <a:lnTo>
                  <a:pt x="14462986" y="2586235"/>
                </a:lnTo>
                <a:lnTo>
                  <a:pt x="14509363" y="2568604"/>
                </a:lnTo>
                <a:lnTo>
                  <a:pt x="14556380" y="2552910"/>
                </a:lnTo>
                <a:lnTo>
                  <a:pt x="14603973" y="2539170"/>
                </a:lnTo>
                <a:lnTo>
                  <a:pt x="14652081" y="2527397"/>
                </a:lnTo>
                <a:lnTo>
                  <a:pt x="14700642" y="2517607"/>
                </a:lnTo>
                <a:lnTo>
                  <a:pt x="14749593" y="2509816"/>
                </a:lnTo>
                <a:lnTo>
                  <a:pt x="14798873" y="2504038"/>
                </a:lnTo>
                <a:lnTo>
                  <a:pt x="14848419" y="2500289"/>
                </a:lnTo>
                <a:lnTo>
                  <a:pt x="14898170" y="2498584"/>
                </a:lnTo>
                <a:lnTo>
                  <a:pt x="14948064" y="2498938"/>
                </a:lnTo>
                <a:lnTo>
                  <a:pt x="14998038" y="2501367"/>
                </a:lnTo>
                <a:lnTo>
                  <a:pt x="15048031" y="2505886"/>
                </a:lnTo>
                <a:lnTo>
                  <a:pt x="15097980" y="2512509"/>
                </a:lnTo>
                <a:lnTo>
                  <a:pt x="19044320" y="3119915"/>
                </a:lnTo>
                <a:lnTo>
                  <a:pt x="19093944" y="3128619"/>
                </a:lnTo>
                <a:lnTo>
                  <a:pt x="19142978" y="3139343"/>
                </a:lnTo>
                <a:lnTo>
                  <a:pt x="19191366" y="3152053"/>
                </a:lnTo>
                <a:lnTo>
                  <a:pt x="19239054" y="3166718"/>
                </a:lnTo>
                <a:lnTo>
                  <a:pt x="19285988" y="3183303"/>
                </a:lnTo>
                <a:lnTo>
                  <a:pt x="19332112" y="3201776"/>
                </a:lnTo>
                <a:lnTo>
                  <a:pt x="19377372" y="3222103"/>
                </a:lnTo>
                <a:lnTo>
                  <a:pt x="19421714" y="3244252"/>
                </a:lnTo>
                <a:lnTo>
                  <a:pt x="19465083" y="3268190"/>
                </a:lnTo>
                <a:lnTo>
                  <a:pt x="19507424" y="3293882"/>
                </a:lnTo>
                <a:lnTo>
                  <a:pt x="19548683" y="3321297"/>
                </a:lnTo>
                <a:lnTo>
                  <a:pt x="19588805" y="3350401"/>
                </a:lnTo>
                <a:lnTo>
                  <a:pt x="19627735" y="3381161"/>
                </a:lnTo>
                <a:lnTo>
                  <a:pt x="19665420" y="3413543"/>
                </a:lnTo>
                <a:lnTo>
                  <a:pt x="19701803" y="3447516"/>
                </a:lnTo>
                <a:lnTo>
                  <a:pt x="19736832" y="3483046"/>
                </a:lnTo>
                <a:lnTo>
                  <a:pt x="19770450" y="3520099"/>
                </a:lnTo>
                <a:lnTo>
                  <a:pt x="19802604" y="3558643"/>
                </a:lnTo>
                <a:lnTo>
                  <a:pt x="19833239" y="3598644"/>
                </a:lnTo>
                <a:lnTo>
                  <a:pt x="20104099" y="3968057"/>
                </a:lnTo>
                <a:lnTo>
                  <a:pt x="20104099" y="0"/>
                </a:lnTo>
                <a:close/>
              </a:path>
            </a:pathLst>
          </a:custGeom>
          <a:solidFill>
            <a:srgbClr val="FFFFFF"/>
          </a:solidFill>
        </p:spPr>
        <p:txBody>
          <a:bodyPr wrap="square" lIns="0" tIns="0" rIns="0" bIns="0" rtlCol="0"/>
          <a:lstStyle/>
          <a:p>
            <a:endParaRPr sz="1092"/>
          </a:p>
        </p:txBody>
      </p:sp>
      <p:sp>
        <p:nvSpPr>
          <p:cNvPr id="17" name="object 17"/>
          <p:cNvSpPr txBox="1">
            <a:spLocks noGrp="1"/>
          </p:cNvSpPr>
          <p:nvPr>
            <p:ph type="title"/>
          </p:nvPr>
        </p:nvSpPr>
        <p:spPr>
          <a:xfrm>
            <a:off x="500690" y="1225264"/>
            <a:ext cx="5164614" cy="354047"/>
          </a:xfrm>
          <a:prstGeom prst="rect">
            <a:avLst/>
          </a:prstGeom>
        </p:spPr>
        <p:txBody>
          <a:bodyPr vert="horz" wrap="square" lIns="0" tIns="45823" rIns="0" bIns="0" rtlCol="0" anchor="ctr">
            <a:spAutoFit/>
          </a:bodyPr>
          <a:lstStyle/>
          <a:p>
            <a:pPr marL="7701" marR="3081">
              <a:lnSpc>
                <a:spcPts val="2426"/>
              </a:lnSpc>
              <a:spcBef>
                <a:spcPts val="361"/>
              </a:spcBef>
            </a:pPr>
            <a:r>
              <a:rPr lang="en-GB" sz="2304" b="1" dirty="0">
                <a:latin typeface="AW Conqueror Carved One" panose="020B0503040502020204" pitchFamily="34" charset="0"/>
                <a:cs typeface="Raleway-SemiBold"/>
              </a:rPr>
              <a:t>About Pattern, Print, Play</a:t>
            </a:r>
            <a:endParaRPr sz="2304" b="1" dirty="0">
              <a:latin typeface="AW Conqueror Carved One" panose="020B0503040502020204" pitchFamily="34" charset="0"/>
              <a:cs typeface="Raleway-SemiBold"/>
            </a:endParaRPr>
          </a:p>
        </p:txBody>
      </p:sp>
      <p:sp>
        <p:nvSpPr>
          <p:cNvPr id="18" name="object 18"/>
          <p:cNvSpPr txBox="1"/>
          <p:nvPr/>
        </p:nvSpPr>
        <p:spPr>
          <a:xfrm>
            <a:off x="500691" y="2096886"/>
            <a:ext cx="4799060" cy="3496299"/>
          </a:xfrm>
          <a:prstGeom prst="rect">
            <a:avLst/>
          </a:prstGeom>
        </p:spPr>
        <p:txBody>
          <a:bodyPr vert="horz" wrap="square" lIns="0" tIns="8086" rIns="0" bIns="0" rtlCol="0">
            <a:spAutoFit/>
          </a:bodyPr>
          <a:lstStyle/>
          <a:p>
            <a:pPr marL="7316" marR="3081">
              <a:lnSpc>
                <a:spcPts val="1577"/>
              </a:lnSpc>
              <a:tabLst>
                <a:tab pos="122065" algn="l"/>
              </a:tabLst>
            </a:pPr>
            <a:r>
              <a:rPr lang="en-GB" sz="1395" dirty="0">
                <a:latin typeface="Raleway"/>
                <a:cs typeface="Raleway"/>
              </a:rPr>
              <a:t>Students will discuss shapes, colours and patterns. They will be encouraged to be curious and experiment with making using stamps, stickers, rollers and many more loose parts to create and play with materials. This is about learning through doing and not necessarily about the result at the end. The class will work collaboratively and independently to fill banners full of pattern and colour. </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This is an active workshop designed to encourage a range of physical movements, develop fine motor and language skills in a playful and fun setting. </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Please note this workshop will include some wet printmaking materials and/or paints, therefore we encourage children not to wear school uniform, aprons are provided. </a:t>
            </a:r>
            <a:endParaRPr sz="1395" dirty="0">
              <a:latin typeface="Raleway"/>
              <a:cs typeface="Raleway"/>
            </a:endParaRPr>
          </a:p>
          <a:p>
            <a:pPr>
              <a:lnSpc>
                <a:spcPts val="1577"/>
              </a:lnSpc>
              <a:spcBef>
                <a:spcPts val="30"/>
              </a:spcBef>
              <a:buFont typeface="Raleway"/>
              <a:buChar char="•"/>
            </a:pPr>
            <a:endParaRPr sz="1395" dirty="0">
              <a:latin typeface="Raleway"/>
              <a:cs typeface="Raleway"/>
            </a:endParaRPr>
          </a:p>
        </p:txBody>
      </p:sp>
      <p:sp>
        <p:nvSpPr>
          <p:cNvPr id="21" name="object 19">
            <a:hlinkClick r:id="rId4"/>
            <a:extLst>
              <a:ext uri="{FF2B5EF4-FFF2-40B4-BE49-F238E27FC236}">
                <a16:creationId xmlns:a16="http://schemas.microsoft.com/office/drawing/2014/main" id="{A8F6FEFC-2A30-05E2-EDB3-ACF85BB294C1}"/>
              </a:ext>
            </a:extLst>
          </p:cNvPr>
          <p:cNvSpPr txBox="1"/>
          <p:nvPr/>
        </p:nvSpPr>
        <p:spPr>
          <a:xfrm>
            <a:off x="500690" y="6251433"/>
            <a:ext cx="2049698" cy="154017"/>
          </a:xfrm>
          <a:prstGeom prst="rect">
            <a:avLst/>
          </a:prstGeom>
        </p:spPr>
        <p:txBody>
          <a:bodyPr vert="horz" wrap="square" lIns="0" tIns="0" rIns="0" bIns="0" rtlCol="0">
            <a:spAutoFit/>
          </a:bodyPr>
          <a:lstStyle/>
          <a:p>
            <a:pPr marL="7701"/>
            <a:r>
              <a:rPr sz="1001" spc="-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C</a:t>
            </a:r>
            <a:r>
              <a:rPr sz="1001" spc="-100"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09"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OMPT</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27"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ONVERNE</a:t>
            </a:r>
            <a:r>
              <a:rPr sz="1001" spc="-88"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33"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Y.</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ORG.</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55"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UK </a:t>
            </a:r>
            <a:endParaRPr sz="1001" dirty="0">
              <a:latin typeface="Raleway Medium" panose="020B0503030101060003" pitchFamily="34" charset="77"/>
              <a:cs typeface="Raleway-Medium"/>
            </a:endParaRPr>
          </a:p>
        </p:txBody>
      </p:sp>
      <p:grpSp>
        <p:nvGrpSpPr>
          <p:cNvPr id="19" name="Group 18">
            <a:extLst>
              <a:ext uri="{FF2B5EF4-FFF2-40B4-BE49-F238E27FC236}">
                <a16:creationId xmlns:a16="http://schemas.microsoft.com/office/drawing/2014/main" id="{93659ACE-9A4B-8289-B5F1-C1BEFBFCE09C}"/>
              </a:ext>
            </a:extLst>
          </p:cNvPr>
          <p:cNvGrpSpPr/>
          <p:nvPr/>
        </p:nvGrpSpPr>
        <p:grpSpPr>
          <a:xfrm>
            <a:off x="10509641" y="507965"/>
            <a:ext cx="1173969" cy="366050"/>
            <a:chOff x="17330471" y="837672"/>
            <a:chExt cx="1935962" cy="603643"/>
          </a:xfrm>
        </p:grpSpPr>
        <p:sp>
          <p:nvSpPr>
            <p:cNvPr id="20" name="object 4">
              <a:extLst>
                <a:ext uri="{FF2B5EF4-FFF2-40B4-BE49-F238E27FC236}">
                  <a16:creationId xmlns:a16="http://schemas.microsoft.com/office/drawing/2014/main" id="{68CBC82B-90D7-8793-CCAF-30939F40679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1092"/>
            </a:p>
          </p:txBody>
        </p:sp>
        <p:pic>
          <p:nvPicPr>
            <p:cNvPr id="22" name="object 5">
              <a:extLst>
                <a:ext uri="{FF2B5EF4-FFF2-40B4-BE49-F238E27FC236}">
                  <a16:creationId xmlns:a16="http://schemas.microsoft.com/office/drawing/2014/main" id="{B3650325-411A-B1FB-0379-89EF862DEA60}"/>
                </a:ext>
              </a:extLst>
            </p:cNvPr>
            <p:cNvPicPr/>
            <p:nvPr/>
          </p:nvPicPr>
          <p:blipFill>
            <a:blip r:embed="rId5"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4BBA31B6-E530-2C00-925E-4FE572F5E113}"/>
                </a:ext>
              </a:extLst>
            </p:cNvPr>
            <p:cNvPicPr/>
            <p:nvPr/>
          </p:nvPicPr>
          <p:blipFill>
            <a:blip r:embed="rId6"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FCE0D683-87CA-CE6C-58D1-A0E8829B77EE}"/>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1092"/>
            </a:p>
          </p:txBody>
        </p:sp>
        <p:pic>
          <p:nvPicPr>
            <p:cNvPr id="25" name="object 8">
              <a:extLst>
                <a:ext uri="{FF2B5EF4-FFF2-40B4-BE49-F238E27FC236}">
                  <a16:creationId xmlns:a16="http://schemas.microsoft.com/office/drawing/2014/main" id="{CA80419F-17F2-F1B2-F6E1-149C21D88E42}"/>
                </a:ext>
              </a:extLst>
            </p:cNvPr>
            <p:cNvPicPr/>
            <p:nvPr/>
          </p:nvPicPr>
          <p:blipFill>
            <a:blip r:embed="rId7"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41BC1841-8FF3-9E74-0F70-D14087377430}"/>
                </a:ext>
              </a:extLst>
            </p:cNvPr>
            <p:cNvPicPr/>
            <p:nvPr/>
          </p:nvPicPr>
          <p:blipFill>
            <a:blip r:embed="rId8"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197BF7C7-A531-FEA9-662B-C583988230AE}"/>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1092"/>
            </a:p>
          </p:txBody>
        </p:sp>
        <p:pic>
          <p:nvPicPr>
            <p:cNvPr id="28" name="object 11">
              <a:extLst>
                <a:ext uri="{FF2B5EF4-FFF2-40B4-BE49-F238E27FC236}">
                  <a16:creationId xmlns:a16="http://schemas.microsoft.com/office/drawing/2014/main" id="{14402814-5512-7A2D-47A5-CE3C43294F30}"/>
                </a:ext>
              </a:extLst>
            </p:cNvPr>
            <p:cNvPicPr/>
            <p:nvPr/>
          </p:nvPicPr>
          <p:blipFill>
            <a:blip r:embed="rId9"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D88BBAC0-7175-EFB3-9419-34C156CD50E4}"/>
                </a:ext>
              </a:extLst>
            </p:cNvPr>
            <p:cNvPicPr/>
            <p:nvPr/>
          </p:nvPicPr>
          <p:blipFill>
            <a:blip r:embed="rId7"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C5C5491D-0938-0C6C-3CEC-909EBB08EDE5}"/>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1092"/>
            </a:p>
          </p:txBody>
        </p:sp>
        <p:pic>
          <p:nvPicPr>
            <p:cNvPr id="31" name="object 14">
              <a:extLst>
                <a:ext uri="{FF2B5EF4-FFF2-40B4-BE49-F238E27FC236}">
                  <a16:creationId xmlns:a16="http://schemas.microsoft.com/office/drawing/2014/main" id="{D4B83F9D-F4CF-8858-7149-6FDA7C876251}"/>
                </a:ext>
              </a:extLst>
            </p:cNvPr>
            <p:cNvPicPr/>
            <p:nvPr/>
          </p:nvPicPr>
          <p:blipFill>
            <a:blip r:embed="rId10" cstate="print"/>
            <a:stretch>
              <a:fillRect/>
            </a:stretch>
          </p:blipFill>
          <p:spPr>
            <a:xfrm>
              <a:off x="18852685" y="1188490"/>
              <a:ext cx="241940" cy="252819"/>
            </a:xfrm>
            <a:prstGeom prst="rect">
              <a:avLst/>
            </a:prstGeom>
          </p:spPr>
        </p:pic>
      </p:grpSp>
      <p:sp>
        <p:nvSpPr>
          <p:cNvPr id="2" name="object 4">
            <a:extLst>
              <a:ext uri="{FF2B5EF4-FFF2-40B4-BE49-F238E27FC236}">
                <a16:creationId xmlns:a16="http://schemas.microsoft.com/office/drawing/2014/main" id="{EA32BA98-4F01-B06B-A08E-0BAF223DC3CA}"/>
              </a:ext>
            </a:extLst>
          </p:cNvPr>
          <p:cNvSpPr txBox="1"/>
          <p:nvPr/>
        </p:nvSpPr>
        <p:spPr>
          <a:xfrm>
            <a:off x="500689" y="492641"/>
            <a:ext cx="4425271" cy="318755"/>
          </a:xfrm>
          <a:prstGeom prst="rect">
            <a:avLst/>
          </a:prstGeom>
        </p:spPr>
        <p:txBody>
          <a:bodyPr vert="horz" wrap="square" lIns="0" tIns="7316" rIns="0" bIns="0" rtlCol="0">
            <a:spAutoFit/>
          </a:bodyPr>
          <a:lstStyle/>
          <a:p>
            <a:pPr marL="7701">
              <a:spcBef>
                <a:spcPts val="58"/>
              </a:spcBef>
            </a:pPr>
            <a:r>
              <a:rPr lang="en-GB" sz="970" spc="182" dirty="0">
                <a:latin typeface="Raleway Medium" panose="020B0503030101060003" pitchFamily="34" charset="77"/>
                <a:cs typeface="Raleway-Medium"/>
              </a:rPr>
              <a:t>ART &amp; DESIGN: WELCOME TO THE ART GALLERY</a:t>
            </a:r>
          </a:p>
          <a:p>
            <a:pPr marL="7701">
              <a:spcBef>
                <a:spcPts val="58"/>
              </a:spcBef>
            </a:pPr>
            <a:r>
              <a:rPr lang="en-GB" sz="970" spc="182" dirty="0">
                <a:latin typeface="Raleway Medium" panose="020B0503030101060003" pitchFamily="34" charset="77"/>
                <a:cs typeface="Raleway-Medium"/>
              </a:rPr>
              <a:t>TEACHERS PACK EYFS &amp; KS1</a:t>
            </a:r>
          </a:p>
        </p:txBody>
      </p:sp>
    </p:spTree>
    <p:extLst>
      <p:ext uri="{BB962C8B-B14F-4D97-AF65-F5344CB8AC3E}">
        <p14:creationId xmlns:p14="http://schemas.microsoft.com/office/powerpoint/2010/main" val="3868027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neon sign with a swirly design&#10;&#10;Description automatically generated with medium confidence">
            <a:extLst>
              <a:ext uri="{FF2B5EF4-FFF2-40B4-BE49-F238E27FC236}">
                <a16:creationId xmlns:a16="http://schemas.microsoft.com/office/drawing/2014/main" id="{6CB56149-C5E0-506F-6C62-716C0FD62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093" y="1384932"/>
            <a:ext cx="6403830" cy="5473067"/>
          </a:xfrm>
          <a:prstGeom prst="rect">
            <a:avLst/>
          </a:prstGeom>
        </p:spPr>
      </p:pic>
      <p:sp>
        <p:nvSpPr>
          <p:cNvPr id="4" name="object 4"/>
          <p:cNvSpPr/>
          <p:nvPr/>
        </p:nvSpPr>
        <p:spPr>
          <a:xfrm>
            <a:off x="7779" y="9832"/>
            <a:ext cx="12191144" cy="6857615"/>
          </a:xfrm>
          <a:custGeom>
            <a:avLst/>
            <a:gdLst/>
            <a:ahLst/>
            <a:cxnLst/>
            <a:rect l="l" t="t" r="r" b="b"/>
            <a:pathLst>
              <a:path w="20104100" h="11308715">
                <a:moveTo>
                  <a:pt x="20104099" y="0"/>
                </a:moveTo>
                <a:lnTo>
                  <a:pt x="0" y="0"/>
                </a:lnTo>
                <a:lnTo>
                  <a:pt x="0" y="11308556"/>
                </a:lnTo>
                <a:lnTo>
                  <a:pt x="10543103" y="11308556"/>
                </a:lnTo>
                <a:lnTo>
                  <a:pt x="10114833" y="10724479"/>
                </a:lnTo>
                <a:lnTo>
                  <a:pt x="10085896" y="10683233"/>
                </a:lnTo>
                <a:lnTo>
                  <a:pt x="10058805" y="10640976"/>
                </a:lnTo>
                <a:lnTo>
                  <a:pt x="10033576" y="10597771"/>
                </a:lnTo>
                <a:lnTo>
                  <a:pt x="10010223" y="10553680"/>
                </a:lnTo>
                <a:lnTo>
                  <a:pt x="9988763" y="10508764"/>
                </a:lnTo>
                <a:lnTo>
                  <a:pt x="9969210" y="10463087"/>
                </a:lnTo>
                <a:lnTo>
                  <a:pt x="9951579" y="10416708"/>
                </a:lnTo>
                <a:lnTo>
                  <a:pt x="9935885" y="10369692"/>
                </a:lnTo>
                <a:lnTo>
                  <a:pt x="9922145" y="10322099"/>
                </a:lnTo>
                <a:lnTo>
                  <a:pt x="9910372" y="10273992"/>
                </a:lnTo>
                <a:lnTo>
                  <a:pt x="9900583" y="10225433"/>
                </a:lnTo>
                <a:lnTo>
                  <a:pt x="9892792" y="10176483"/>
                </a:lnTo>
                <a:lnTo>
                  <a:pt x="9887015" y="10127204"/>
                </a:lnTo>
                <a:lnTo>
                  <a:pt x="9883267" y="10077660"/>
                </a:lnTo>
                <a:lnTo>
                  <a:pt x="9881562" y="10027910"/>
                </a:lnTo>
                <a:lnTo>
                  <a:pt x="9881917" y="9978019"/>
                </a:lnTo>
                <a:lnTo>
                  <a:pt x="9884346" y="9928046"/>
                </a:lnTo>
                <a:lnTo>
                  <a:pt x="9888865" y="9878056"/>
                </a:lnTo>
                <a:lnTo>
                  <a:pt x="9895489" y="9828109"/>
                </a:lnTo>
                <a:lnTo>
                  <a:pt x="10502894" y="5881768"/>
                </a:lnTo>
                <a:lnTo>
                  <a:pt x="10511597" y="5832139"/>
                </a:lnTo>
                <a:lnTo>
                  <a:pt x="10522319" y="5783102"/>
                </a:lnTo>
                <a:lnTo>
                  <a:pt x="10535029" y="5734711"/>
                </a:lnTo>
                <a:lnTo>
                  <a:pt x="10549693" y="5687021"/>
                </a:lnTo>
                <a:lnTo>
                  <a:pt x="10566278" y="5640085"/>
                </a:lnTo>
                <a:lnTo>
                  <a:pt x="10584751" y="5593960"/>
                </a:lnTo>
                <a:lnTo>
                  <a:pt x="10605078" y="5548699"/>
                </a:lnTo>
                <a:lnTo>
                  <a:pt x="10627227" y="5504357"/>
                </a:lnTo>
                <a:lnTo>
                  <a:pt x="10651165" y="5460988"/>
                </a:lnTo>
                <a:lnTo>
                  <a:pt x="10676858" y="5418647"/>
                </a:lnTo>
                <a:lnTo>
                  <a:pt x="10704273" y="5377389"/>
                </a:lnTo>
                <a:lnTo>
                  <a:pt x="10733377" y="5337268"/>
                </a:lnTo>
                <a:lnTo>
                  <a:pt x="10764138" y="5298339"/>
                </a:lnTo>
                <a:lnTo>
                  <a:pt x="10796521" y="5260655"/>
                </a:lnTo>
                <a:lnTo>
                  <a:pt x="10830494" y="5224272"/>
                </a:lnTo>
                <a:lnTo>
                  <a:pt x="10866024" y="5189245"/>
                </a:lnTo>
                <a:lnTo>
                  <a:pt x="10903078" y="5155627"/>
                </a:lnTo>
                <a:lnTo>
                  <a:pt x="10941622" y="5123474"/>
                </a:lnTo>
                <a:lnTo>
                  <a:pt x="10981623" y="5092839"/>
                </a:lnTo>
                <a:lnTo>
                  <a:pt x="14201609" y="2731853"/>
                </a:lnTo>
                <a:lnTo>
                  <a:pt x="14242851" y="2702918"/>
                </a:lnTo>
                <a:lnTo>
                  <a:pt x="14285104" y="2675828"/>
                </a:lnTo>
                <a:lnTo>
                  <a:pt x="14328306" y="2650600"/>
                </a:lnTo>
                <a:lnTo>
                  <a:pt x="14372395" y="2627248"/>
                </a:lnTo>
                <a:lnTo>
                  <a:pt x="14417309" y="2605788"/>
                </a:lnTo>
                <a:lnTo>
                  <a:pt x="14462986" y="2586235"/>
                </a:lnTo>
                <a:lnTo>
                  <a:pt x="14509363" y="2568604"/>
                </a:lnTo>
                <a:lnTo>
                  <a:pt x="14556380" y="2552910"/>
                </a:lnTo>
                <a:lnTo>
                  <a:pt x="14603973" y="2539170"/>
                </a:lnTo>
                <a:lnTo>
                  <a:pt x="14652081" y="2527397"/>
                </a:lnTo>
                <a:lnTo>
                  <a:pt x="14700642" y="2517607"/>
                </a:lnTo>
                <a:lnTo>
                  <a:pt x="14749593" y="2509816"/>
                </a:lnTo>
                <a:lnTo>
                  <a:pt x="14798873" y="2504038"/>
                </a:lnTo>
                <a:lnTo>
                  <a:pt x="14848419" y="2500289"/>
                </a:lnTo>
                <a:lnTo>
                  <a:pt x="14898170" y="2498584"/>
                </a:lnTo>
                <a:lnTo>
                  <a:pt x="14948064" y="2498938"/>
                </a:lnTo>
                <a:lnTo>
                  <a:pt x="14998038" y="2501367"/>
                </a:lnTo>
                <a:lnTo>
                  <a:pt x="15048031" y="2505886"/>
                </a:lnTo>
                <a:lnTo>
                  <a:pt x="15097980" y="2512509"/>
                </a:lnTo>
                <a:lnTo>
                  <a:pt x="19044320" y="3119915"/>
                </a:lnTo>
                <a:lnTo>
                  <a:pt x="19093944" y="3128619"/>
                </a:lnTo>
                <a:lnTo>
                  <a:pt x="19142978" y="3139343"/>
                </a:lnTo>
                <a:lnTo>
                  <a:pt x="19191366" y="3152053"/>
                </a:lnTo>
                <a:lnTo>
                  <a:pt x="19239054" y="3166718"/>
                </a:lnTo>
                <a:lnTo>
                  <a:pt x="19285988" y="3183303"/>
                </a:lnTo>
                <a:lnTo>
                  <a:pt x="19332112" y="3201776"/>
                </a:lnTo>
                <a:lnTo>
                  <a:pt x="19377372" y="3222103"/>
                </a:lnTo>
                <a:lnTo>
                  <a:pt x="19421714" y="3244252"/>
                </a:lnTo>
                <a:lnTo>
                  <a:pt x="19465083" y="3268190"/>
                </a:lnTo>
                <a:lnTo>
                  <a:pt x="19507424" y="3293882"/>
                </a:lnTo>
                <a:lnTo>
                  <a:pt x="19548683" y="3321297"/>
                </a:lnTo>
                <a:lnTo>
                  <a:pt x="19588805" y="3350401"/>
                </a:lnTo>
                <a:lnTo>
                  <a:pt x="19627735" y="3381161"/>
                </a:lnTo>
                <a:lnTo>
                  <a:pt x="19665420" y="3413543"/>
                </a:lnTo>
                <a:lnTo>
                  <a:pt x="19701803" y="3447516"/>
                </a:lnTo>
                <a:lnTo>
                  <a:pt x="19736832" y="3483046"/>
                </a:lnTo>
                <a:lnTo>
                  <a:pt x="19770450" y="3520099"/>
                </a:lnTo>
                <a:lnTo>
                  <a:pt x="19802604" y="3558643"/>
                </a:lnTo>
                <a:lnTo>
                  <a:pt x="19833239" y="3598644"/>
                </a:lnTo>
                <a:lnTo>
                  <a:pt x="20104099" y="3968057"/>
                </a:lnTo>
                <a:lnTo>
                  <a:pt x="20104099" y="0"/>
                </a:lnTo>
                <a:close/>
              </a:path>
            </a:pathLst>
          </a:custGeom>
          <a:solidFill>
            <a:srgbClr val="FFFFFF"/>
          </a:solidFill>
        </p:spPr>
        <p:txBody>
          <a:bodyPr wrap="square" lIns="0" tIns="0" rIns="0" bIns="0" rtlCol="0"/>
          <a:lstStyle/>
          <a:p>
            <a:endParaRPr sz="1092"/>
          </a:p>
        </p:txBody>
      </p:sp>
      <p:sp>
        <p:nvSpPr>
          <p:cNvPr id="17" name="object 17"/>
          <p:cNvSpPr txBox="1">
            <a:spLocks noGrp="1"/>
          </p:cNvSpPr>
          <p:nvPr>
            <p:ph type="title"/>
          </p:nvPr>
        </p:nvSpPr>
        <p:spPr>
          <a:xfrm>
            <a:off x="500689" y="1225264"/>
            <a:ext cx="5770901" cy="354047"/>
          </a:xfrm>
          <a:prstGeom prst="rect">
            <a:avLst/>
          </a:prstGeom>
        </p:spPr>
        <p:txBody>
          <a:bodyPr vert="horz" wrap="square" lIns="0" tIns="45823" rIns="0" bIns="0" rtlCol="0" anchor="ctr">
            <a:spAutoFit/>
          </a:bodyPr>
          <a:lstStyle/>
          <a:p>
            <a:pPr marL="7701" marR="3081">
              <a:lnSpc>
                <a:spcPts val="2426"/>
              </a:lnSpc>
              <a:spcBef>
                <a:spcPts val="361"/>
              </a:spcBef>
            </a:pPr>
            <a:r>
              <a:rPr lang="en-GB" sz="2304" b="1" dirty="0">
                <a:latin typeface="AW Conqueror Carved One" panose="020B0503040502020204" pitchFamily="34" charset="0"/>
                <a:cs typeface="Raleway-SemiBold"/>
              </a:rPr>
              <a:t>About up &amp; Coming Exhibitions </a:t>
            </a:r>
            <a:endParaRPr sz="2304" b="1" dirty="0">
              <a:latin typeface="AW Conqueror Carved One" panose="020B0503040502020204" pitchFamily="34" charset="0"/>
              <a:cs typeface="Raleway-SemiBold"/>
            </a:endParaRPr>
          </a:p>
        </p:txBody>
      </p:sp>
      <p:sp>
        <p:nvSpPr>
          <p:cNvPr id="18" name="object 18"/>
          <p:cNvSpPr txBox="1"/>
          <p:nvPr/>
        </p:nvSpPr>
        <p:spPr>
          <a:xfrm>
            <a:off x="500689" y="1945400"/>
            <a:ext cx="4799060" cy="3496299"/>
          </a:xfrm>
          <a:prstGeom prst="rect">
            <a:avLst/>
          </a:prstGeom>
        </p:spPr>
        <p:txBody>
          <a:bodyPr vert="horz" wrap="square" lIns="0" tIns="8086" rIns="0" bIns="0" rtlCol="0">
            <a:spAutoFit/>
          </a:bodyPr>
          <a:lstStyle/>
          <a:p>
            <a:pPr marL="7316" marR="3081">
              <a:lnSpc>
                <a:spcPts val="1577"/>
              </a:lnSpc>
              <a:tabLst>
                <a:tab pos="122065" algn="l"/>
              </a:tabLst>
            </a:pPr>
            <a:endParaRPr lang="en-GB" sz="1395" b="1" dirty="0">
              <a:latin typeface="Raleway"/>
              <a:cs typeface="Raleway"/>
            </a:endParaRPr>
          </a:p>
          <a:p>
            <a:pPr marL="7316" marR="3081">
              <a:lnSpc>
                <a:spcPts val="1577"/>
              </a:lnSpc>
              <a:tabLst>
                <a:tab pos="122065" algn="l"/>
              </a:tabLst>
            </a:pPr>
            <a:r>
              <a:rPr lang="en-GB" sz="1395" b="1" dirty="0">
                <a:latin typeface="Raleway"/>
                <a:cs typeface="Raleway"/>
              </a:rPr>
              <a:t>Louise Bourgeois Artist Rooms</a:t>
            </a:r>
          </a:p>
          <a:p>
            <a:pPr marL="7316" marR="3081">
              <a:lnSpc>
                <a:spcPts val="1577"/>
              </a:lnSpc>
              <a:tabLst>
                <a:tab pos="122065" algn="l"/>
              </a:tabLst>
            </a:pPr>
            <a:r>
              <a:rPr lang="en-GB" sz="1395" dirty="0">
                <a:latin typeface="Raleway"/>
                <a:cs typeface="Raleway"/>
              </a:rPr>
              <a:t>6</a:t>
            </a:r>
            <a:r>
              <a:rPr lang="en-GB" sz="1395" baseline="30000" dirty="0">
                <a:latin typeface="Raleway"/>
                <a:cs typeface="Raleway"/>
              </a:rPr>
              <a:t>th</a:t>
            </a:r>
            <a:r>
              <a:rPr lang="en-GB" sz="1395" dirty="0">
                <a:latin typeface="Raleway"/>
                <a:cs typeface="Raleway"/>
              </a:rPr>
              <a:t> July – 6</a:t>
            </a:r>
            <a:r>
              <a:rPr lang="en-GB" sz="1395" baseline="30000" dirty="0">
                <a:latin typeface="Raleway"/>
                <a:cs typeface="Raleway"/>
              </a:rPr>
              <a:t>th</a:t>
            </a:r>
            <a:r>
              <a:rPr lang="en-GB" sz="1395" dirty="0">
                <a:latin typeface="Raleway"/>
                <a:cs typeface="Raleway"/>
              </a:rPr>
              <a:t> October 2024</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Workshop highlights and themes include: storytelling, memories, textiles, spider sculptures, shapes and drawings. You’ll experiment with different drawing materials and create a large collaborative piece.</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b="1" dirty="0" err="1">
                <a:latin typeface="Raleway"/>
                <a:cs typeface="Raleway"/>
              </a:rPr>
              <a:t>Chila</a:t>
            </a:r>
            <a:r>
              <a:rPr lang="en-GB" sz="1395" b="1" dirty="0">
                <a:latin typeface="Raleway"/>
                <a:cs typeface="Raleway"/>
              </a:rPr>
              <a:t> Kumari Singh Burman </a:t>
            </a:r>
          </a:p>
          <a:p>
            <a:pPr marL="7316" marR="3081">
              <a:lnSpc>
                <a:spcPts val="1577"/>
              </a:lnSpc>
              <a:tabLst>
                <a:tab pos="122065" algn="l"/>
              </a:tabLst>
            </a:pPr>
            <a:r>
              <a:rPr lang="en-GB" sz="1395" dirty="0">
                <a:latin typeface="Raleway"/>
                <a:cs typeface="Raleway"/>
              </a:rPr>
              <a:t>26</a:t>
            </a:r>
            <a:r>
              <a:rPr lang="en-GB" sz="1395" baseline="30000" dirty="0">
                <a:latin typeface="Raleway"/>
                <a:cs typeface="Raleway"/>
              </a:rPr>
              <a:t>th</a:t>
            </a:r>
            <a:r>
              <a:rPr lang="en-GB" sz="1395" dirty="0">
                <a:latin typeface="Raleway"/>
                <a:cs typeface="Raleway"/>
              </a:rPr>
              <a:t> October 2024 – 26</a:t>
            </a:r>
            <a:r>
              <a:rPr lang="en-GB" sz="1395" baseline="30000" dirty="0">
                <a:latin typeface="Raleway"/>
                <a:cs typeface="Raleway"/>
              </a:rPr>
              <a:t>th</a:t>
            </a:r>
            <a:r>
              <a:rPr lang="en-GB" sz="1395" dirty="0">
                <a:latin typeface="Raleway"/>
                <a:cs typeface="Raleway"/>
              </a:rPr>
              <a:t> January 2025</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Workshop highlights and themes include: identity, memories, colour, print, portraits and neon lights. You’ll experiment with creating glow in the dark artworks.</a:t>
            </a:r>
          </a:p>
        </p:txBody>
      </p:sp>
      <p:sp>
        <p:nvSpPr>
          <p:cNvPr id="21" name="object 19">
            <a:hlinkClick r:id="rId4"/>
            <a:extLst>
              <a:ext uri="{FF2B5EF4-FFF2-40B4-BE49-F238E27FC236}">
                <a16:creationId xmlns:a16="http://schemas.microsoft.com/office/drawing/2014/main" id="{A8F6FEFC-2A30-05E2-EDB3-ACF85BB294C1}"/>
              </a:ext>
            </a:extLst>
          </p:cNvPr>
          <p:cNvSpPr txBox="1"/>
          <p:nvPr/>
        </p:nvSpPr>
        <p:spPr>
          <a:xfrm>
            <a:off x="500690" y="6251433"/>
            <a:ext cx="2049698" cy="154017"/>
          </a:xfrm>
          <a:prstGeom prst="rect">
            <a:avLst/>
          </a:prstGeom>
        </p:spPr>
        <p:txBody>
          <a:bodyPr vert="horz" wrap="square" lIns="0" tIns="0" rIns="0" bIns="0" rtlCol="0">
            <a:spAutoFit/>
          </a:bodyPr>
          <a:lstStyle/>
          <a:p>
            <a:pPr marL="7701"/>
            <a:r>
              <a:rPr sz="1001" spc="-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C</a:t>
            </a:r>
            <a:r>
              <a:rPr sz="1001" spc="-100"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09"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OMPT</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27"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ONVERNE</a:t>
            </a:r>
            <a:r>
              <a:rPr sz="1001" spc="-88"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33"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Y.</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ORG.</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55"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UK </a:t>
            </a:r>
            <a:endParaRPr sz="1001" dirty="0">
              <a:latin typeface="Raleway Medium" panose="020B0503030101060003" pitchFamily="34" charset="77"/>
              <a:cs typeface="Raleway-Medium"/>
            </a:endParaRPr>
          </a:p>
        </p:txBody>
      </p:sp>
      <p:grpSp>
        <p:nvGrpSpPr>
          <p:cNvPr id="19" name="Group 18">
            <a:extLst>
              <a:ext uri="{FF2B5EF4-FFF2-40B4-BE49-F238E27FC236}">
                <a16:creationId xmlns:a16="http://schemas.microsoft.com/office/drawing/2014/main" id="{93659ACE-9A4B-8289-B5F1-C1BEFBFCE09C}"/>
              </a:ext>
            </a:extLst>
          </p:cNvPr>
          <p:cNvGrpSpPr/>
          <p:nvPr/>
        </p:nvGrpSpPr>
        <p:grpSpPr>
          <a:xfrm>
            <a:off x="10509641" y="507965"/>
            <a:ext cx="1173969" cy="366050"/>
            <a:chOff x="17330471" y="837672"/>
            <a:chExt cx="1935962" cy="603643"/>
          </a:xfrm>
        </p:grpSpPr>
        <p:sp>
          <p:nvSpPr>
            <p:cNvPr id="20" name="object 4">
              <a:extLst>
                <a:ext uri="{FF2B5EF4-FFF2-40B4-BE49-F238E27FC236}">
                  <a16:creationId xmlns:a16="http://schemas.microsoft.com/office/drawing/2014/main" id="{68CBC82B-90D7-8793-CCAF-30939F40679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1092"/>
            </a:p>
          </p:txBody>
        </p:sp>
        <p:pic>
          <p:nvPicPr>
            <p:cNvPr id="22" name="object 5">
              <a:extLst>
                <a:ext uri="{FF2B5EF4-FFF2-40B4-BE49-F238E27FC236}">
                  <a16:creationId xmlns:a16="http://schemas.microsoft.com/office/drawing/2014/main" id="{B3650325-411A-B1FB-0379-89EF862DEA60}"/>
                </a:ext>
              </a:extLst>
            </p:cNvPr>
            <p:cNvPicPr/>
            <p:nvPr/>
          </p:nvPicPr>
          <p:blipFill>
            <a:blip r:embed="rId5"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4BBA31B6-E530-2C00-925E-4FE572F5E113}"/>
                </a:ext>
              </a:extLst>
            </p:cNvPr>
            <p:cNvPicPr/>
            <p:nvPr/>
          </p:nvPicPr>
          <p:blipFill>
            <a:blip r:embed="rId6"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FCE0D683-87CA-CE6C-58D1-A0E8829B77EE}"/>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1092"/>
            </a:p>
          </p:txBody>
        </p:sp>
        <p:pic>
          <p:nvPicPr>
            <p:cNvPr id="25" name="object 8">
              <a:extLst>
                <a:ext uri="{FF2B5EF4-FFF2-40B4-BE49-F238E27FC236}">
                  <a16:creationId xmlns:a16="http://schemas.microsoft.com/office/drawing/2014/main" id="{CA80419F-17F2-F1B2-F6E1-149C21D88E42}"/>
                </a:ext>
              </a:extLst>
            </p:cNvPr>
            <p:cNvPicPr/>
            <p:nvPr/>
          </p:nvPicPr>
          <p:blipFill>
            <a:blip r:embed="rId7"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41BC1841-8FF3-9E74-0F70-D14087377430}"/>
                </a:ext>
              </a:extLst>
            </p:cNvPr>
            <p:cNvPicPr/>
            <p:nvPr/>
          </p:nvPicPr>
          <p:blipFill>
            <a:blip r:embed="rId8"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197BF7C7-A531-FEA9-662B-C583988230AE}"/>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1092"/>
            </a:p>
          </p:txBody>
        </p:sp>
        <p:pic>
          <p:nvPicPr>
            <p:cNvPr id="28" name="object 11">
              <a:extLst>
                <a:ext uri="{FF2B5EF4-FFF2-40B4-BE49-F238E27FC236}">
                  <a16:creationId xmlns:a16="http://schemas.microsoft.com/office/drawing/2014/main" id="{14402814-5512-7A2D-47A5-CE3C43294F30}"/>
                </a:ext>
              </a:extLst>
            </p:cNvPr>
            <p:cNvPicPr/>
            <p:nvPr/>
          </p:nvPicPr>
          <p:blipFill>
            <a:blip r:embed="rId9"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D88BBAC0-7175-EFB3-9419-34C156CD50E4}"/>
                </a:ext>
              </a:extLst>
            </p:cNvPr>
            <p:cNvPicPr/>
            <p:nvPr/>
          </p:nvPicPr>
          <p:blipFill>
            <a:blip r:embed="rId7"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C5C5491D-0938-0C6C-3CEC-909EBB08EDE5}"/>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1092"/>
            </a:p>
          </p:txBody>
        </p:sp>
        <p:pic>
          <p:nvPicPr>
            <p:cNvPr id="31" name="object 14">
              <a:extLst>
                <a:ext uri="{FF2B5EF4-FFF2-40B4-BE49-F238E27FC236}">
                  <a16:creationId xmlns:a16="http://schemas.microsoft.com/office/drawing/2014/main" id="{D4B83F9D-F4CF-8858-7149-6FDA7C876251}"/>
                </a:ext>
              </a:extLst>
            </p:cNvPr>
            <p:cNvPicPr/>
            <p:nvPr/>
          </p:nvPicPr>
          <p:blipFill>
            <a:blip r:embed="rId10" cstate="print"/>
            <a:stretch>
              <a:fillRect/>
            </a:stretch>
          </p:blipFill>
          <p:spPr>
            <a:xfrm>
              <a:off x="18852685" y="1188490"/>
              <a:ext cx="241940" cy="252819"/>
            </a:xfrm>
            <a:prstGeom prst="rect">
              <a:avLst/>
            </a:prstGeom>
          </p:spPr>
        </p:pic>
      </p:grpSp>
      <p:sp>
        <p:nvSpPr>
          <p:cNvPr id="2" name="object 4">
            <a:extLst>
              <a:ext uri="{FF2B5EF4-FFF2-40B4-BE49-F238E27FC236}">
                <a16:creationId xmlns:a16="http://schemas.microsoft.com/office/drawing/2014/main" id="{EA32BA98-4F01-B06B-A08E-0BAF223DC3CA}"/>
              </a:ext>
            </a:extLst>
          </p:cNvPr>
          <p:cNvSpPr txBox="1"/>
          <p:nvPr/>
        </p:nvSpPr>
        <p:spPr>
          <a:xfrm>
            <a:off x="500689" y="507965"/>
            <a:ext cx="4169633" cy="318755"/>
          </a:xfrm>
          <a:prstGeom prst="rect">
            <a:avLst/>
          </a:prstGeom>
        </p:spPr>
        <p:txBody>
          <a:bodyPr vert="horz" wrap="square" lIns="0" tIns="7316" rIns="0" bIns="0" rtlCol="0">
            <a:spAutoFit/>
          </a:bodyPr>
          <a:lstStyle/>
          <a:p>
            <a:pPr marL="7701">
              <a:spcBef>
                <a:spcPts val="58"/>
              </a:spcBef>
            </a:pPr>
            <a:r>
              <a:rPr lang="en-GB" sz="970" spc="182" dirty="0">
                <a:latin typeface="Raleway Medium" panose="020B0503030101060003" pitchFamily="34" charset="77"/>
                <a:cs typeface="Raleway-Medium"/>
              </a:rPr>
              <a:t>ART &amp; DESIGN: WELCOME TO THE ART GALLERY</a:t>
            </a:r>
          </a:p>
          <a:p>
            <a:pPr marL="7701">
              <a:spcBef>
                <a:spcPts val="58"/>
              </a:spcBef>
            </a:pPr>
            <a:r>
              <a:rPr lang="en-GB" sz="970" spc="182" dirty="0">
                <a:latin typeface="Raleway Medium" panose="020B0503030101060003" pitchFamily="34" charset="77"/>
                <a:cs typeface="Raleway-Medium"/>
              </a:rPr>
              <a:t>TEACHERS PACK EYFS &amp; KS1</a:t>
            </a:r>
            <a:endParaRPr sz="970" spc="182" dirty="0">
              <a:latin typeface="Raleway Medium" panose="020B0503030101060003" pitchFamily="34" charset="77"/>
              <a:cs typeface="Raleway-Medium"/>
            </a:endParaRPr>
          </a:p>
        </p:txBody>
      </p:sp>
    </p:spTree>
    <p:extLst>
      <p:ext uri="{BB962C8B-B14F-4D97-AF65-F5344CB8AC3E}">
        <p14:creationId xmlns:p14="http://schemas.microsoft.com/office/powerpoint/2010/main" val="143205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useum with white pillars and paintings&#10;&#10;Description automatically generated with medium confidence">
            <a:extLst>
              <a:ext uri="{FF2B5EF4-FFF2-40B4-BE49-F238E27FC236}">
                <a16:creationId xmlns:a16="http://schemas.microsoft.com/office/drawing/2014/main" id="{72F7AD18-82CD-1CBD-307B-11E91245D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486" y="1374993"/>
            <a:ext cx="7203086" cy="5473066"/>
          </a:xfrm>
          <a:prstGeom prst="rect">
            <a:avLst/>
          </a:prstGeom>
        </p:spPr>
      </p:pic>
      <p:sp>
        <p:nvSpPr>
          <p:cNvPr id="4" name="object 4"/>
          <p:cNvSpPr/>
          <p:nvPr/>
        </p:nvSpPr>
        <p:spPr>
          <a:xfrm>
            <a:off x="428" y="9941"/>
            <a:ext cx="12191144" cy="6857615"/>
          </a:xfrm>
          <a:custGeom>
            <a:avLst/>
            <a:gdLst/>
            <a:ahLst/>
            <a:cxnLst/>
            <a:rect l="l" t="t" r="r" b="b"/>
            <a:pathLst>
              <a:path w="20104100" h="11308715">
                <a:moveTo>
                  <a:pt x="20104099" y="0"/>
                </a:moveTo>
                <a:lnTo>
                  <a:pt x="0" y="0"/>
                </a:lnTo>
                <a:lnTo>
                  <a:pt x="0" y="11308556"/>
                </a:lnTo>
                <a:lnTo>
                  <a:pt x="10543103" y="11308556"/>
                </a:lnTo>
                <a:lnTo>
                  <a:pt x="10114833" y="10724479"/>
                </a:lnTo>
                <a:lnTo>
                  <a:pt x="10085896" y="10683233"/>
                </a:lnTo>
                <a:lnTo>
                  <a:pt x="10058805" y="10640976"/>
                </a:lnTo>
                <a:lnTo>
                  <a:pt x="10033576" y="10597771"/>
                </a:lnTo>
                <a:lnTo>
                  <a:pt x="10010223" y="10553680"/>
                </a:lnTo>
                <a:lnTo>
                  <a:pt x="9988763" y="10508764"/>
                </a:lnTo>
                <a:lnTo>
                  <a:pt x="9969210" y="10463087"/>
                </a:lnTo>
                <a:lnTo>
                  <a:pt x="9951579" y="10416708"/>
                </a:lnTo>
                <a:lnTo>
                  <a:pt x="9935885" y="10369692"/>
                </a:lnTo>
                <a:lnTo>
                  <a:pt x="9922145" y="10322099"/>
                </a:lnTo>
                <a:lnTo>
                  <a:pt x="9910372" y="10273992"/>
                </a:lnTo>
                <a:lnTo>
                  <a:pt x="9900583" y="10225433"/>
                </a:lnTo>
                <a:lnTo>
                  <a:pt x="9892792" y="10176483"/>
                </a:lnTo>
                <a:lnTo>
                  <a:pt x="9887015" y="10127204"/>
                </a:lnTo>
                <a:lnTo>
                  <a:pt x="9883267" y="10077660"/>
                </a:lnTo>
                <a:lnTo>
                  <a:pt x="9881562" y="10027910"/>
                </a:lnTo>
                <a:lnTo>
                  <a:pt x="9881917" y="9978019"/>
                </a:lnTo>
                <a:lnTo>
                  <a:pt x="9884346" y="9928046"/>
                </a:lnTo>
                <a:lnTo>
                  <a:pt x="9888865" y="9878056"/>
                </a:lnTo>
                <a:lnTo>
                  <a:pt x="9895489" y="9828109"/>
                </a:lnTo>
                <a:lnTo>
                  <a:pt x="10502894" y="5881768"/>
                </a:lnTo>
                <a:lnTo>
                  <a:pt x="10511597" y="5832139"/>
                </a:lnTo>
                <a:lnTo>
                  <a:pt x="10522319" y="5783102"/>
                </a:lnTo>
                <a:lnTo>
                  <a:pt x="10535029" y="5734711"/>
                </a:lnTo>
                <a:lnTo>
                  <a:pt x="10549693" y="5687021"/>
                </a:lnTo>
                <a:lnTo>
                  <a:pt x="10566278" y="5640085"/>
                </a:lnTo>
                <a:lnTo>
                  <a:pt x="10584751" y="5593960"/>
                </a:lnTo>
                <a:lnTo>
                  <a:pt x="10605078" y="5548699"/>
                </a:lnTo>
                <a:lnTo>
                  <a:pt x="10627227" y="5504357"/>
                </a:lnTo>
                <a:lnTo>
                  <a:pt x="10651165" y="5460988"/>
                </a:lnTo>
                <a:lnTo>
                  <a:pt x="10676858" y="5418647"/>
                </a:lnTo>
                <a:lnTo>
                  <a:pt x="10704273" y="5377389"/>
                </a:lnTo>
                <a:lnTo>
                  <a:pt x="10733377" y="5337268"/>
                </a:lnTo>
                <a:lnTo>
                  <a:pt x="10764138" y="5298339"/>
                </a:lnTo>
                <a:lnTo>
                  <a:pt x="10796521" y="5260655"/>
                </a:lnTo>
                <a:lnTo>
                  <a:pt x="10830494" y="5224272"/>
                </a:lnTo>
                <a:lnTo>
                  <a:pt x="10866024" y="5189245"/>
                </a:lnTo>
                <a:lnTo>
                  <a:pt x="10903078" y="5155627"/>
                </a:lnTo>
                <a:lnTo>
                  <a:pt x="10941622" y="5123474"/>
                </a:lnTo>
                <a:lnTo>
                  <a:pt x="10981623" y="5092839"/>
                </a:lnTo>
                <a:lnTo>
                  <a:pt x="14201609" y="2731853"/>
                </a:lnTo>
                <a:lnTo>
                  <a:pt x="14242851" y="2702918"/>
                </a:lnTo>
                <a:lnTo>
                  <a:pt x="14285104" y="2675828"/>
                </a:lnTo>
                <a:lnTo>
                  <a:pt x="14328306" y="2650600"/>
                </a:lnTo>
                <a:lnTo>
                  <a:pt x="14372395" y="2627248"/>
                </a:lnTo>
                <a:lnTo>
                  <a:pt x="14417309" y="2605788"/>
                </a:lnTo>
                <a:lnTo>
                  <a:pt x="14462986" y="2586235"/>
                </a:lnTo>
                <a:lnTo>
                  <a:pt x="14509363" y="2568604"/>
                </a:lnTo>
                <a:lnTo>
                  <a:pt x="14556380" y="2552910"/>
                </a:lnTo>
                <a:lnTo>
                  <a:pt x="14603973" y="2539170"/>
                </a:lnTo>
                <a:lnTo>
                  <a:pt x="14652081" y="2527397"/>
                </a:lnTo>
                <a:lnTo>
                  <a:pt x="14700642" y="2517607"/>
                </a:lnTo>
                <a:lnTo>
                  <a:pt x="14749593" y="2509816"/>
                </a:lnTo>
                <a:lnTo>
                  <a:pt x="14798873" y="2504038"/>
                </a:lnTo>
                <a:lnTo>
                  <a:pt x="14848419" y="2500289"/>
                </a:lnTo>
                <a:lnTo>
                  <a:pt x="14898170" y="2498584"/>
                </a:lnTo>
                <a:lnTo>
                  <a:pt x="14948064" y="2498938"/>
                </a:lnTo>
                <a:lnTo>
                  <a:pt x="14998038" y="2501367"/>
                </a:lnTo>
                <a:lnTo>
                  <a:pt x="15048031" y="2505886"/>
                </a:lnTo>
                <a:lnTo>
                  <a:pt x="15097980" y="2512509"/>
                </a:lnTo>
                <a:lnTo>
                  <a:pt x="19044320" y="3119915"/>
                </a:lnTo>
                <a:lnTo>
                  <a:pt x="19093944" y="3128619"/>
                </a:lnTo>
                <a:lnTo>
                  <a:pt x="19142978" y="3139343"/>
                </a:lnTo>
                <a:lnTo>
                  <a:pt x="19191366" y="3152053"/>
                </a:lnTo>
                <a:lnTo>
                  <a:pt x="19239054" y="3166718"/>
                </a:lnTo>
                <a:lnTo>
                  <a:pt x="19285988" y="3183303"/>
                </a:lnTo>
                <a:lnTo>
                  <a:pt x="19332112" y="3201776"/>
                </a:lnTo>
                <a:lnTo>
                  <a:pt x="19377372" y="3222103"/>
                </a:lnTo>
                <a:lnTo>
                  <a:pt x="19421714" y="3244252"/>
                </a:lnTo>
                <a:lnTo>
                  <a:pt x="19465083" y="3268190"/>
                </a:lnTo>
                <a:lnTo>
                  <a:pt x="19507424" y="3293882"/>
                </a:lnTo>
                <a:lnTo>
                  <a:pt x="19548683" y="3321297"/>
                </a:lnTo>
                <a:lnTo>
                  <a:pt x="19588805" y="3350401"/>
                </a:lnTo>
                <a:lnTo>
                  <a:pt x="19627735" y="3381161"/>
                </a:lnTo>
                <a:lnTo>
                  <a:pt x="19665420" y="3413543"/>
                </a:lnTo>
                <a:lnTo>
                  <a:pt x="19701803" y="3447516"/>
                </a:lnTo>
                <a:lnTo>
                  <a:pt x="19736832" y="3483046"/>
                </a:lnTo>
                <a:lnTo>
                  <a:pt x="19770450" y="3520099"/>
                </a:lnTo>
                <a:lnTo>
                  <a:pt x="19802604" y="3558643"/>
                </a:lnTo>
                <a:lnTo>
                  <a:pt x="19833239" y="3598644"/>
                </a:lnTo>
                <a:lnTo>
                  <a:pt x="20104099" y="3968057"/>
                </a:lnTo>
                <a:lnTo>
                  <a:pt x="20104099" y="0"/>
                </a:lnTo>
                <a:close/>
              </a:path>
            </a:pathLst>
          </a:custGeom>
          <a:solidFill>
            <a:srgbClr val="FFFFFF"/>
          </a:solidFill>
        </p:spPr>
        <p:txBody>
          <a:bodyPr wrap="square" lIns="0" tIns="0" rIns="0" bIns="0" rtlCol="0"/>
          <a:lstStyle/>
          <a:p>
            <a:endParaRPr sz="1092"/>
          </a:p>
        </p:txBody>
      </p:sp>
      <p:sp>
        <p:nvSpPr>
          <p:cNvPr id="17" name="object 17"/>
          <p:cNvSpPr txBox="1">
            <a:spLocks noGrp="1"/>
          </p:cNvSpPr>
          <p:nvPr>
            <p:ph type="title"/>
          </p:nvPr>
        </p:nvSpPr>
        <p:spPr>
          <a:xfrm>
            <a:off x="500690" y="1225264"/>
            <a:ext cx="5164614" cy="354047"/>
          </a:xfrm>
          <a:prstGeom prst="rect">
            <a:avLst/>
          </a:prstGeom>
        </p:spPr>
        <p:txBody>
          <a:bodyPr vert="horz" wrap="square" lIns="0" tIns="45823" rIns="0" bIns="0" rtlCol="0" anchor="ctr">
            <a:spAutoFit/>
          </a:bodyPr>
          <a:lstStyle/>
          <a:p>
            <a:pPr marL="7701" marR="3081">
              <a:lnSpc>
                <a:spcPts val="2426"/>
              </a:lnSpc>
              <a:spcBef>
                <a:spcPts val="361"/>
              </a:spcBef>
            </a:pPr>
            <a:r>
              <a:rPr lang="en-GB" sz="2304" b="1" dirty="0">
                <a:latin typeface="AW Conqueror Carved One" panose="020B0503040502020204" pitchFamily="34" charset="0"/>
                <a:cs typeface="Raleway-SemiBold"/>
              </a:rPr>
              <a:t>About Volcano Landscapes</a:t>
            </a:r>
            <a:endParaRPr sz="2304" b="1" dirty="0">
              <a:latin typeface="AW Conqueror Carved One" panose="020B0503040502020204" pitchFamily="34" charset="0"/>
              <a:cs typeface="Raleway-SemiBold"/>
            </a:endParaRPr>
          </a:p>
        </p:txBody>
      </p:sp>
      <p:sp>
        <p:nvSpPr>
          <p:cNvPr id="18" name="object 18"/>
          <p:cNvSpPr txBox="1"/>
          <p:nvPr/>
        </p:nvSpPr>
        <p:spPr>
          <a:xfrm>
            <a:off x="500691" y="2096886"/>
            <a:ext cx="4799060" cy="3906668"/>
          </a:xfrm>
          <a:prstGeom prst="rect">
            <a:avLst/>
          </a:prstGeom>
        </p:spPr>
        <p:txBody>
          <a:bodyPr vert="horz" wrap="square" lIns="0" tIns="8086" rIns="0" bIns="0" rtlCol="0">
            <a:spAutoFit/>
          </a:bodyPr>
          <a:lstStyle/>
          <a:p>
            <a:pPr marL="7316" marR="3081">
              <a:lnSpc>
                <a:spcPts val="1577"/>
              </a:lnSpc>
              <a:tabLst>
                <a:tab pos="122065" algn="l"/>
              </a:tabLst>
            </a:pPr>
            <a:r>
              <a:rPr lang="en-GB" sz="1395" dirty="0">
                <a:latin typeface="Raleway"/>
                <a:cs typeface="Raleway"/>
              </a:rPr>
              <a:t>Can you see the orange glow of lava? What does an erupting volcano smell like? What can you hear?</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The Sensing Naples gallery is a multi-sensory space, curated to encourage curiosity and imagination through the different senses, sight, sound, smell and touch. It tells the history and traditions of Neapolitan Art.</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The students will be introduced to a painting of volcano Vesuvius erupting at night, they will discuss what they can see and the story that’s unfolding. They will be guided to create a soundscape in response, as if the painting has come alive!</a:t>
            </a:r>
          </a:p>
          <a:p>
            <a:pPr marL="7316" marR="3081">
              <a:lnSpc>
                <a:spcPts val="1577"/>
              </a:lnSpc>
              <a:tabLst>
                <a:tab pos="122065" algn="l"/>
              </a:tabLst>
            </a:pPr>
            <a:endParaRPr lang="en-GB" sz="1395" dirty="0">
              <a:latin typeface="Raleway"/>
              <a:cs typeface="Raleway"/>
            </a:endParaRPr>
          </a:p>
          <a:p>
            <a:pPr marL="7316" marR="3081">
              <a:lnSpc>
                <a:spcPts val="1577"/>
              </a:lnSpc>
              <a:tabLst>
                <a:tab pos="122065" algn="l"/>
              </a:tabLst>
            </a:pPr>
            <a:r>
              <a:rPr lang="en-GB" sz="1395" dirty="0">
                <a:latin typeface="Raleway"/>
                <a:cs typeface="Raleway"/>
              </a:rPr>
              <a:t>The students will explore the Sensing Naples gallery for inspiration and then in small groups create their own volcano landscape and story using loose part materials, such as fabrics, blocks, papers, sticks and more. </a:t>
            </a:r>
          </a:p>
          <a:p>
            <a:pPr marL="7316" marR="3081">
              <a:lnSpc>
                <a:spcPts val="1577"/>
              </a:lnSpc>
              <a:tabLst>
                <a:tab pos="122065" algn="l"/>
              </a:tabLst>
            </a:pPr>
            <a:endParaRPr lang="en-GB" sz="1395" dirty="0">
              <a:latin typeface="Raleway"/>
              <a:cs typeface="Raleway"/>
            </a:endParaRPr>
          </a:p>
        </p:txBody>
      </p:sp>
      <p:sp>
        <p:nvSpPr>
          <p:cNvPr id="21" name="object 19">
            <a:hlinkClick r:id="rId4"/>
            <a:extLst>
              <a:ext uri="{FF2B5EF4-FFF2-40B4-BE49-F238E27FC236}">
                <a16:creationId xmlns:a16="http://schemas.microsoft.com/office/drawing/2014/main" id="{A8F6FEFC-2A30-05E2-EDB3-ACF85BB294C1}"/>
              </a:ext>
            </a:extLst>
          </p:cNvPr>
          <p:cNvSpPr txBox="1"/>
          <p:nvPr/>
        </p:nvSpPr>
        <p:spPr>
          <a:xfrm>
            <a:off x="500690" y="6251433"/>
            <a:ext cx="2049698" cy="154017"/>
          </a:xfrm>
          <a:prstGeom prst="rect">
            <a:avLst/>
          </a:prstGeom>
        </p:spPr>
        <p:txBody>
          <a:bodyPr vert="horz" wrap="square" lIns="0" tIns="0" rIns="0" bIns="0" rtlCol="0">
            <a:spAutoFit/>
          </a:bodyPr>
          <a:lstStyle/>
          <a:p>
            <a:pPr marL="7701"/>
            <a:r>
              <a:rPr sz="1001" spc="-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C</a:t>
            </a:r>
            <a:r>
              <a:rPr sz="1001" spc="-100"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09"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OMPT</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27"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ONVERNE</a:t>
            </a:r>
            <a:r>
              <a:rPr sz="1001" spc="-88"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33"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Y.</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112"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ORG.</a:t>
            </a:r>
            <a:r>
              <a:rPr sz="1001" spc="-106"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 </a:t>
            </a:r>
            <a:r>
              <a:rPr sz="1001" spc="55" dirty="0">
                <a:latin typeface="Raleway Medium" panose="020B0503030101060003" pitchFamily="34" charset="77"/>
                <a:cs typeface="Raleway-Medium"/>
                <a:hlinkClick r:id="rId4">
                  <a:extLst>
                    <a:ext uri="{A12FA001-AC4F-418D-AE19-62706E023703}">
                      <ahyp:hlinkClr xmlns:ahyp="http://schemas.microsoft.com/office/drawing/2018/hyperlinkcolor" val="tx"/>
                    </a:ext>
                  </a:extLst>
                </a:hlinkClick>
              </a:rPr>
              <a:t>UK </a:t>
            </a:r>
            <a:endParaRPr sz="1001" dirty="0">
              <a:latin typeface="Raleway Medium" panose="020B0503030101060003" pitchFamily="34" charset="77"/>
              <a:cs typeface="Raleway-Medium"/>
            </a:endParaRPr>
          </a:p>
        </p:txBody>
      </p:sp>
      <p:grpSp>
        <p:nvGrpSpPr>
          <p:cNvPr id="19" name="Group 18">
            <a:extLst>
              <a:ext uri="{FF2B5EF4-FFF2-40B4-BE49-F238E27FC236}">
                <a16:creationId xmlns:a16="http://schemas.microsoft.com/office/drawing/2014/main" id="{93659ACE-9A4B-8289-B5F1-C1BEFBFCE09C}"/>
              </a:ext>
            </a:extLst>
          </p:cNvPr>
          <p:cNvGrpSpPr/>
          <p:nvPr/>
        </p:nvGrpSpPr>
        <p:grpSpPr>
          <a:xfrm>
            <a:off x="10509641" y="507965"/>
            <a:ext cx="1173969" cy="366050"/>
            <a:chOff x="17330471" y="837672"/>
            <a:chExt cx="1935962" cy="603643"/>
          </a:xfrm>
        </p:grpSpPr>
        <p:sp>
          <p:nvSpPr>
            <p:cNvPr id="20" name="object 4">
              <a:extLst>
                <a:ext uri="{FF2B5EF4-FFF2-40B4-BE49-F238E27FC236}">
                  <a16:creationId xmlns:a16="http://schemas.microsoft.com/office/drawing/2014/main" id="{68CBC82B-90D7-8793-CCAF-30939F40679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1092"/>
            </a:p>
          </p:txBody>
        </p:sp>
        <p:pic>
          <p:nvPicPr>
            <p:cNvPr id="22" name="object 5">
              <a:extLst>
                <a:ext uri="{FF2B5EF4-FFF2-40B4-BE49-F238E27FC236}">
                  <a16:creationId xmlns:a16="http://schemas.microsoft.com/office/drawing/2014/main" id="{B3650325-411A-B1FB-0379-89EF862DEA60}"/>
                </a:ext>
              </a:extLst>
            </p:cNvPr>
            <p:cNvPicPr/>
            <p:nvPr/>
          </p:nvPicPr>
          <p:blipFill>
            <a:blip r:embed="rId5"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4BBA31B6-E530-2C00-925E-4FE572F5E113}"/>
                </a:ext>
              </a:extLst>
            </p:cNvPr>
            <p:cNvPicPr/>
            <p:nvPr/>
          </p:nvPicPr>
          <p:blipFill>
            <a:blip r:embed="rId6"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FCE0D683-87CA-CE6C-58D1-A0E8829B77EE}"/>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1092"/>
            </a:p>
          </p:txBody>
        </p:sp>
        <p:pic>
          <p:nvPicPr>
            <p:cNvPr id="25" name="object 8">
              <a:extLst>
                <a:ext uri="{FF2B5EF4-FFF2-40B4-BE49-F238E27FC236}">
                  <a16:creationId xmlns:a16="http://schemas.microsoft.com/office/drawing/2014/main" id="{CA80419F-17F2-F1B2-F6E1-149C21D88E42}"/>
                </a:ext>
              </a:extLst>
            </p:cNvPr>
            <p:cNvPicPr/>
            <p:nvPr/>
          </p:nvPicPr>
          <p:blipFill>
            <a:blip r:embed="rId7"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41BC1841-8FF3-9E74-0F70-D14087377430}"/>
                </a:ext>
              </a:extLst>
            </p:cNvPr>
            <p:cNvPicPr/>
            <p:nvPr/>
          </p:nvPicPr>
          <p:blipFill>
            <a:blip r:embed="rId8"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197BF7C7-A531-FEA9-662B-C583988230AE}"/>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1092"/>
            </a:p>
          </p:txBody>
        </p:sp>
        <p:pic>
          <p:nvPicPr>
            <p:cNvPr id="28" name="object 11">
              <a:extLst>
                <a:ext uri="{FF2B5EF4-FFF2-40B4-BE49-F238E27FC236}">
                  <a16:creationId xmlns:a16="http://schemas.microsoft.com/office/drawing/2014/main" id="{14402814-5512-7A2D-47A5-CE3C43294F30}"/>
                </a:ext>
              </a:extLst>
            </p:cNvPr>
            <p:cNvPicPr/>
            <p:nvPr/>
          </p:nvPicPr>
          <p:blipFill>
            <a:blip r:embed="rId9"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D88BBAC0-7175-EFB3-9419-34C156CD50E4}"/>
                </a:ext>
              </a:extLst>
            </p:cNvPr>
            <p:cNvPicPr/>
            <p:nvPr/>
          </p:nvPicPr>
          <p:blipFill>
            <a:blip r:embed="rId7"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C5C5491D-0938-0C6C-3CEC-909EBB08EDE5}"/>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1092"/>
            </a:p>
          </p:txBody>
        </p:sp>
        <p:pic>
          <p:nvPicPr>
            <p:cNvPr id="31" name="object 14">
              <a:extLst>
                <a:ext uri="{FF2B5EF4-FFF2-40B4-BE49-F238E27FC236}">
                  <a16:creationId xmlns:a16="http://schemas.microsoft.com/office/drawing/2014/main" id="{D4B83F9D-F4CF-8858-7149-6FDA7C876251}"/>
                </a:ext>
              </a:extLst>
            </p:cNvPr>
            <p:cNvPicPr/>
            <p:nvPr/>
          </p:nvPicPr>
          <p:blipFill>
            <a:blip r:embed="rId10" cstate="print"/>
            <a:stretch>
              <a:fillRect/>
            </a:stretch>
          </p:blipFill>
          <p:spPr>
            <a:xfrm>
              <a:off x="18852685" y="1188490"/>
              <a:ext cx="241940" cy="252819"/>
            </a:xfrm>
            <a:prstGeom prst="rect">
              <a:avLst/>
            </a:prstGeom>
          </p:spPr>
        </p:pic>
      </p:grpSp>
      <p:sp>
        <p:nvSpPr>
          <p:cNvPr id="2" name="object 4">
            <a:extLst>
              <a:ext uri="{FF2B5EF4-FFF2-40B4-BE49-F238E27FC236}">
                <a16:creationId xmlns:a16="http://schemas.microsoft.com/office/drawing/2014/main" id="{EA32BA98-4F01-B06B-A08E-0BAF223DC3CA}"/>
              </a:ext>
            </a:extLst>
          </p:cNvPr>
          <p:cNvSpPr txBox="1"/>
          <p:nvPr/>
        </p:nvSpPr>
        <p:spPr>
          <a:xfrm>
            <a:off x="500689" y="492641"/>
            <a:ext cx="4415439" cy="318755"/>
          </a:xfrm>
          <a:prstGeom prst="rect">
            <a:avLst/>
          </a:prstGeom>
        </p:spPr>
        <p:txBody>
          <a:bodyPr vert="horz" wrap="square" lIns="0" tIns="7316" rIns="0" bIns="0" rtlCol="0">
            <a:spAutoFit/>
          </a:bodyPr>
          <a:lstStyle/>
          <a:p>
            <a:pPr marL="7701">
              <a:spcBef>
                <a:spcPts val="58"/>
              </a:spcBef>
            </a:pPr>
            <a:r>
              <a:rPr lang="en-GB" sz="970" spc="182" dirty="0">
                <a:latin typeface="Raleway Medium" panose="020B0503030101060003" pitchFamily="34" charset="77"/>
                <a:cs typeface="Raleway-Medium"/>
              </a:rPr>
              <a:t>ART &amp; DESIGN: WELCOME TO THE ART GALLERY</a:t>
            </a:r>
          </a:p>
          <a:p>
            <a:pPr marL="7701">
              <a:spcBef>
                <a:spcPts val="58"/>
              </a:spcBef>
            </a:pPr>
            <a:r>
              <a:rPr lang="en-GB" sz="970" spc="182" dirty="0">
                <a:latin typeface="Raleway Medium" panose="020B0503030101060003" pitchFamily="34" charset="77"/>
                <a:cs typeface="Raleway-Medium"/>
              </a:rPr>
              <a:t>TEACHERS PACK EYFS &amp; KS1</a:t>
            </a:r>
            <a:endParaRPr sz="970" spc="182" dirty="0">
              <a:latin typeface="Raleway Medium" panose="020B0503030101060003" pitchFamily="34" charset="77"/>
              <a:cs typeface="Raleway-Medium"/>
            </a:endParaRPr>
          </a:p>
        </p:txBody>
      </p:sp>
    </p:spTree>
    <p:extLst>
      <p:ext uri="{BB962C8B-B14F-4D97-AF65-F5344CB8AC3E}">
        <p14:creationId xmlns:p14="http://schemas.microsoft.com/office/powerpoint/2010/main" val="67932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D212-959C-F8E1-1FA6-FC264188C4B1}"/>
              </a:ext>
            </a:extLst>
          </p:cNvPr>
          <p:cNvSpPr>
            <a:spLocks noGrp="1"/>
          </p:cNvSpPr>
          <p:nvPr>
            <p:ph type="title"/>
          </p:nvPr>
        </p:nvSpPr>
        <p:spPr>
          <a:xfrm>
            <a:off x="838200" y="881870"/>
            <a:ext cx="10515600" cy="1325563"/>
          </a:xfrm>
        </p:spPr>
        <p:txBody>
          <a:bodyPr>
            <a:normAutofit/>
          </a:bodyPr>
          <a:lstStyle/>
          <a:p>
            <a:r>
              <a:rPr lang="en-GB" sz="3600" dirty="0">
                <a:latin typeface="AW Conqueror Carved One" panose="020B0503040502020204" pitchFamily="34" charset="0"/>
              </a:rPr>
              <a:t>Learning Objectives </a:t>
            </a:r>
          </a:p>
        </p:txBody>
      </p:sp>
      <p:sp>
        <p:nvSpPr>
          <p:cNvPr id="3" name="Content Placeholder 2">
            <a:extLst>
              <a:ext uri="{FF2B5EF4-FFF2-40B4-BE49-F238E27FC236}">
                <a16:creationId xmlns:a16="http://schemas.microsoft.com/office/drawing/2014/main" id="{D767FD59-EEDC-861A-394A-7C9B32792E37}"/>
              </a:ext>
            </a:extLst>
          </p:cNvPr>
          <p:cNvSpPr>
            <a:spLocks noGrp="1"/>
          </p:cNvSpPr>
          <p:nvPr>
            <p:ph idx="1"/>
          </p:nvPr>
        </p:nvSpPr>
        <p:spPr>
          <a:xfrm>
            <a:off x="838200" y="2277908"/>
            <a:ext cx="10515600" cy="3552621"/>
          </a:xfrm>
        </p:spPr>
        <p:txBody>
          <a:bodyPr>
            <a:normAutofit/>
          </a:bodyPr>
          <a:lstStyle/>
          <a:p>
            <a:pPr>
              <a:lnSpc>
                <a:spcPct val="100000"/>
              </a:lnSpc>
              <a:buFont typeface="Courier New" panose="02070309020205020404" pitchFamily="49" charset="0"/>
              <a:buChar char="o"/>
            </a:pPr>
            <a:r>
              <a:rPr lang="en-GB" sz="1400" dirty="0">
                <a:latin typeface="Raleway" pitchFamily="2" charset="0"/>
              </a:rPr>
              <a:t>To visit an art gallery and see a variety of art works.</a:t>
            </a:r>
          </a:p>
          <a:p>
            <a:pPr>
              <a:lnSpc>
                <a:spcPct val="100000"/>
              </a:lnSpc>
              <a:buFont typeface="Courier New" panose="02070309020205020404" pitchFamily="49" charset="0"/>
              <a:buChar char="o"/>
            </a:pPr>
            <a:r>
              <a:rPr lang="en-GB" sz="1400" dirty="0">
                <a:latin typeface="Raleway" pitchFamily="2" charset="0"/>
              </a:rPr>
              <a:t>To engage with an interactive art experience, including using materials to create your own artworks.</a:t>
            </a:r>
          </a:p>
          <a:p>
            <a:pPr>
              <a:lnSpc>
                <a:spcPct val="100000"/>
              </a:lnSpc>
              <a:buFont typeface="Courier New" panose="02070309020205020404" pitchFamily="49" charset="0"/>
              <a:buChar char="o"/>
            </a:pPr>
            <a:r>
              <a:rPr lang="en-GB" sz="1400" dirty="0">
                <a:latin typeface="Raleway" pitchFamily="2" charset="0"/>
              </a:rPr>
              <a:t>To explore and gain knowledge of different types of artworks such as sculptures, paintings and drawings.</a:t>
            </a:r>
          </a:p>
          <a:p>
            <a:pPr>
              <a:lnSpc>
                <a:spcPct val="100000"/>
              </a:lnSpc>
              <a:buFont typeface="Courier New" panose="02070309020205020404" pitchFamily="49" charset="0"/>
              <a:buChar char="o"/>
            </a:pPr>
            <a:r>
              <a:rPr lang="en-GB" sz="1400" dirty="0">
                <a:latin typeface="Raleway" pitchFamily="2" charset="0"/>
              </a:rPr>
              <a:t>To safely use and explore a variety of materials, experimenting with design, texture, colour, form and shape.</a:t>
            </a:r>
          </a:p>
          <a:p>
            <a:pPr>
              <a:lnSpc>
                <a:spcPct val="100000"/>
              </a:lnSpc>
              <a:buFont typeface="Courier New" panose="02070309020205020404" pitchFamily="49" charset="0"/>
              <a:buChar char="o"/>
            </a:pPr>
            <a:r>
              <a:rPr lang="en-GB" sz="1400" dirty="0">
                <a:latin typeface="Raleway" pitchFamily="2" charset="0"/>
              </a:rPr>
              <a:t>To make use of props and materials when playing and creating.</a:t>
            </a:r>
          </a:p>
          <a:p>
            <a:pPr>
              <a:lnSpc>
                <a:spcPct val="100000"/>
              </a:lnSpc>
              <a:buFont typeface="Courier New" panose="02070309020205020404" pitchFamily="49" charset="0"/>
              <a:buChar char="o"/>
            </a:pPr>
            <a:r>
              <a:rPr lang="en-GB" sz="1400" dirty="0">
                <a:latin typeface="Raleway" pitchFamily="2" charset="0"/>
              </a:rPr>
              <a:t>To invent, adapt and recount narratives and stories with peers and their teacher .</a:t>
            </a:r>
          </a:p>
          <a:p>
            <a:pPr>
              <a:lnSpc>
                <a:spcPct val="100000"/>
              </a:lnSpc>
              <a:buFont typeface="Courier New" panose="02070309020205020404" pitchFamily="49" charset="0"/>
              <a:buChar char="o"/>
            </a:pPr>
            <a:r>
              <a:rPr lang="en-GB" sz="1400" dirty="0">
                <a:latin typeface="Raleway" pitchFamily="2" charset="0"/>
              </a:rPr>
              <a:t>To develop artistic skills and creative thinking.</a:t>
            </a:r>
          </a:p>
          <a:p>
            <a:pPr>
              <a:lnSpc>
                <a:spcPct val="100000"/>
              </a:lnSpc>
              <a:buFont typeface="Courier New" panose="02070309020205020404" pitchFamily="49" charset="0"/>
              <a:buChar char="o"/>
            </a:pPr>
            <a:r>
              <a:rPr lang="en-GB" sz="1400" dirty="0">
                <a:latin typeface="Raleway" pitchFamily="2" charset="0"/>
              </a:rPr>
              <a:t>To develop language skills by encouraging the use of names for techniques, materials and types of artworks.</a:t>
            </a:r>
          </a:p>
          <a:p>
            <a:pPr>
              <a:lnSpc>
                <a:spcPct val="100000"/>
              </a:lnSpc>
              <a:buFont typeface="Courier New" panose="02070309020205020404" pitchFamily="49" charset="0"/>
              <a:buChar char="o"/>
            </a:pPr>
            <a:r>
              <a:rPr lang="en-GB" sz="1400" dirty="0">
                <a:latin typeface="Raleway" pitchFamily="2" charset="0"/>
              </a:rPr>
              <a:t>To encourage positive social skills through team building activities. </a:t>
            </a:r>
          </a:p>
          <a:p>
            <a:pPr>
              <a:buFont typeface="Courier New" panose="02070309020205020404" pitchFamily="49" charset="0"/>
              <a:buChar char="o"/>
            </a:pPr>
            <a:endParaRPr lang="en-GB" sz="1400" dirty="0">
              <a:latin typeface="Raleway" pitchFamily="2" charset="0"/>
            </a:endParaRPr>
          </a:p>
        </p:txBody>
      </p:sp>
      <p:sp>
        <p:nvSpPr>
          <p:cNvPr id="4" name="object 4">
            <a:extLst>
              <a:ext uri="{FF2B5EF4-FFF2-40B4-BE49-F238E27FC236}">
                <a16:creationId xmlns:a16="http://schemas.microsoft.com/office/drawing/2014/main" id="{54C00E83-8B96-8323-B8EC-CA6CBE02F293}"/>
              </a:ext>
            </a:extLst>
          </p:cNvPr>
          <p:cNvSpPr txBox="1"/>
          <p:nvPr/>
        </p:nvSpPr>
        <p:spPr>
          <a:xfrm>
            <a:off x="838200" y="492640"/>
            <a:ext cx="4415439" cy="318755"/>
          </a:xfrm>
          <a:prstGeom prst="rect">
            <a:avLst/>
          </a:prstGeom>
        </p:spPr>
        <p:txBody>
          <a:bodyPr vert="horz" wrap="square" lIns="0" tIns="7316" rIns="0" bIns="0" rtlCol="0">
            <a:spAutoFit/>
          </a:bodyPr>
          <a:lstStyle/>
          <a:p>
            <a:pPr marL="7701">
              <a:spcBef>
                <a:spcPts val="58"/>
              </a:spcBef>
            </a:pPr>
            <a:r>
              <a:rPr lang="en-GB" sz="970" spc="182" dirty="0">
                <a:latin typeface="Raleway Medium" panose="020B0503030101060003" pitchFamily="34" charset="77"/>
                <a:cs typeface="Raleway-Medium"/>
              </a:rPr>
              <a:t>ART &amp; DESIGN: WELCOME TO THE ART GALLERY</a:t>
            </a:r>
          </a:p>
          <a:p>
            <a:pPr marL="7701">
              <a:spcBef>
                <a:spcPts val="58"/>
              </a:spcBef>
            </a:pPr>
            <a:r>
              <a:rPr lang="en-GB" sz="970" spc="182" dirty="0">
                <a:latin typeface="Raleway Medium" panose="020B0503030101060003" pitchFamily="34" charset="77"/>
                <a:cs typeface="Raleway-Medium"/>
              </a:rPr>
              <a:t>TEACHERS PACK EYFS &amp; KS1</a:t>
            </a:r>
            <a:endParaRPr sz="970" spc="182" dirty="0">
              <a:latin typeface="Raleway Medium" panose="020B0503030101060003" pitchFamily="34" charset="77"/>
              <a:cs typeface="Raleway-Medium"/>
            </a:endParaRPr>
          </a:p>
        </p:txBody>
      </p:sp>
    </p:spTree>
    <p:extLst>
      <p:ext uri="{BB962C8B-B14F-4D97-AF65-F5344CB8AC3E}">
        <p14:creationId xmlns:p14="http://schemas.microsoft.com/office/powerpoint/2010/main" val="2760401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454</TotalTime>
  <Words>1667</Words>
  <Application>Microsoft Office PowerPoint</Application>
  <PresentationFormat>Widescreen</PresentationFormat>
  <Paragraphs>169</Paragraphs>
  <Slides>11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Aptos</vt:lpstr>
      <vt:lpstr>Aptos Display</vt:lpstr>
      <vt:lpstr>Arial</vt:lpstr>
      <vt:lpstr>AW Conqueror Carved One</vt:lpstr>
      <vt:lpstr>AW Conqueror Inline</vt:lpstr>
      <vt:lpstr>Courier New</vt:lpstr>
      <vt:lpstr>Raleway</vt:lpstr>
      <vt:lpstr>Raleway ExtraBold</vt:lpstr>
      <vt:lpstr>Raleway Medium</vt:lpstr>
      <vt:lpstr>Office Theme</vt:lpstr>
      <vt:lpstr>Art &amp; DESIGN Welcome to the Art Gallery </vt:lpstr>
      <vt:lpstr>Contents</vt:lpstr>
      <vt:lpstr>About the workshop</vt:lpstr>
      <vt:lpstr>Itinerary </vt:lpstr>
      <vt:lpstr>About Sculpture in the Park </vt:lpstr>
      <vt:lpstr>About Pattern, Print, Play</vt:lpstr>
      <vt:lpstr>About up &amp; Coming Exhibitions </vt:lpstr>
      <vt:lpstr>About Volcano Landscapes</vt:lpstr>
      <vt:lpstr>Learning Objectives </vt:lpstr>
      <vt:lpstr>Learning Outcomes </vt:lpstr>
      <vt:lpstr>Top Tips for planning your visit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Art Gallery   EYFS &amp; KS1 Teacher Pack  </dc:title>
  <dc:creator>Emma Gardner</dc:creator>
  <cp:lastModifiedBy>Eleanor Lines</cp:lastModifiedBy>
  <cp:revision>58</cp:revision>
  <dcterms:created xsi:type="dcterms:W3CDTF">2024-04-27T15:59:23Z</dcterms:created>
  <dcterms:modified xsi:type="dcterms:W3CDTF">2024-07-17T10:15:52Z</dcterms:modified>
</cp:coreProperties>
</file>