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7" r:id="rId2"/>
    <p:sldId id="265" r:id="rId3"/>
    <p:sldId id="280" r:id="rId4"/>
    <p:sldId id="272" r:id="rId5"/>
    <p:sldId id="258" r:id="rId6"/>
    <p:sldId id="259" r:id="rId7"/>
    <p:sldId id="27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1" d="100"/>
          <a:sy n="101" d="100"/>
        </p:scale>
        <p:origin x="9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5EFEF8-F128-4B9C-A454-01EC81F209C2}" type="datetimeFigureOut">
              <a:rPr lang="en-GB" smtClean="0"/>
              <a:t>15/07/2024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EC5C9-302E-4B64-B2F6-6E25AE7E7404}" type="slidenum">
              <a:rPr lang="en-GB" smtClean="0"/>
              <a:t>‹#›</a:t>
            </a:fld>
            <a:endParaRPr lang="en-GB"/>
          </a:p>
        </p:txBody>
      </p:sp>
    </p:spTree>
    <p:extLst>
      <p:ext uri="{BB962C8B-B14F-4D97-AF65-F5344CB8AC3E}">
        <p14:creationId xmlns:p14="http://schemas.microsoft.com/office/powerpoint/2010/main" val="1807142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23EC5C9-302E-4B64-B2F6-6E25AE7E7404}" type="slidenum">
              <a:rPr lang="en-GB" smtClean="0"/>
              <a:t>1</a:t>
            </a:fld>
            <a:endParaRPr lang="en-GB"/>
          </a:p>
        </p:txBody>
      </p:sp>
    </p:spTree>
    <p:extLst>
      <p:ext uri="{BB962C8B-B14F-4D97-AF65-F5344CB8AC3E}">
        <p14:creationId xmlns:p14="http://schemas.microsoft.com/office/powerpoint/2010/main" val="3003389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23EC5C9-302E-4B64-B2F6-6E25AE7E7404}" type="slidenum">
              <a:rPr lang="en-GB" smtClean="0"/>
              <a:t>2</a:t>
            </a:fld>
            <a:endParaRPr lang="en-GB"/>
          </a:p>
        </p:txBody>
      </p:sp>
    </p:spTree>
    <p:extLst>
      <p:ext uri="{BB962C8B-B14F-4D97-AF65-F5344CB8AC3E}">
        <p14:creationId xmlns:p14="http://schemas.microsoft.com/office/powerpoint/2010/main" val="3209643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23EC5C9-302E-4B64-B2F6-6E25AE7E7404}" type="slidenum">
              <a:rPr lang="en-GB" smtClean="0"/>
              <a:t>3</a:t>
            </a:fld>
            <a:endParaRPr lang="en-GB"/>
          </a:p>
        </p:txBody>
      </p:sp>
    </p:spTree>
    <p:extLst>
      <p:ext uri="{BB962C8B-B14F-4D97-AF65-F5344CB8AC3E}">
        <p14:creationId xmlns:p14="http://schemas.microsoft.com/office/powerpoint/2010/main" val="338849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4678BD-54DD-4847-B969-AABF6AB4BC4D}" type="slidenum">
              <a:rPr lang="en-US" smtClean="0"/>
              <a:t>4</a:t>
            </a:fld>
            <a:endParaRPr lang="en-US"/>
          </a:p>
        </p:txBody>
      </p:sp>
    </p:spTree>
    <p:extLst>
      <p:ext uri="{BB962C8B-B14F-4D97-AF65-F5344CB8AC3E}">
        <p14:creationId xmlns:p14="http://schemas.microsoft.com/office/powerpoint/2010/main" val="2037278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23EC5C9-302E-4B64-B2F6-6E25AE7E7404}" type="slidenum">
              <a:rPr lang="en-GB" smtClean="0"/>
              <a:t>5</a:t>
            </a:fld>
            <a:endParaRPr lang="en-GB"/>
          </a:p>
        </p:txBody>
      </p:sp>
    </p:spTree>
    <p:extLst>
      <p:ext uri="{BB962C8B-B14F-4D97-AF65-F5344CB8AC3E}">
        <p14:creationId xmlns:p14="http://schemas.microsoft.com/office/powerpoint/2010/main" val="1992230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12A91-888B-31F4-EC8E-5BE1275A452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36BCDA0A-D576-B1AA-6ABF-04236B3A8C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ABC7BA9-8753-BF7D-A101-10C2E994830D}"/>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5" name="Footer Placeholder 4">
            <a:extLst>
              <a:ext uri="{FF2B5EF4-FFF2-40B4-BE49-F238E27FC236}">
                <a16:creationId xmlns:a16="http://schemas.microsoft.com/office/drawing/2014/main" id="{C3D990AC-0019-6486-5B7A-313DC62796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44CD6F-029B-412D-0ADC-DD0CF63C02C7}"/>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3977540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DECE-792C-0E44-9B12-EABA096A4573}"/>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C7B93EC-FBF7-AF66-AE43-FE1E7AE46BF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AA3887D-5CB1-9556-6DF8-B4EE9CF63384}"/>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5" name="Footer Placeholder 4">
            <a:extLst>
              <a:ext uri="{FF2B5EF4-FFF2-40B4-BE49-F238E27FC236}">
                <a16:creationId xmlns:a16="http://schemas.microsoft.com/office/drawing/2014/main" id="{09137A43-617F-2CA0-7B25-6569BB2388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70F444-D417-FE76-FA5C-8177C9BAF387}"/>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139217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349766-BF19-E841-4775-A691D8D1AE18}"/>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C4BF663-0404-211E-B532-8C39012E351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FD85602-18DD-FCAF-3BA6-28FB02F6EF4E}"/>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5" name="Footer Placeholder 4">
            <a:extLst>
              <a:ext uri="{FF2B5EF4-FFF2-40B4-BE49-F238E27FC236}">
                <a16:creationId xmlns:a16="http://schemas.microsoft.com/office/drawing/2014/main" id="{B8DA1025-2130-595C-1294-BBEFD24A00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FF5C6F-4883-40A6-8C0E-F4BFBA0EA26F}"/>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276360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61C1B-2109-EFFF-E30F-75436494AEB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543B11A-863F-E2E4-1930-A99C5596E29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D63EC20-6112-771E-5C0A-E7EB8E0A8E00}"/>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5" name="Footer Placeholder 4">
            <a:extLst>
              <a:ext uri="{FF2B5EF4-FFF2-40B4-BE49-F238E27FC236}">
                <a16:creationId xmlns:a16="http://schemas.microsoft.com/office/drawing/2014/main" id="{0AB54C75-3985-1361-F15A-C6D86FEBA0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22C837-A8AB-76D9-31C2-82BCDFAD8BA4}"/>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1940276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91ABD-2D09-773F-79DF-1F67B35ADA5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8132D08-D877-A0C8-4899-DD6541638EA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714A89F-5099-9BA6-BAC8-1F49BF6BD40E}"/>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5" name="Footer Placeholder 4">
            <a:extLst>
              <a:ext uri="{FF2B5EF4-FFF2-40B4-BE49-F238E27FC236}">
                <a16:creationId xmlns:a16="http://schemas.microsoft.com/office/drawing/2014/main" id="{9D8A80A9-4F0E-46D6-FCB7-5380D64F10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65E93B-6193-85C1-89A8-8696E01529CD}"/>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2845152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D0BC5-B345-95CC-B8C8-463BC770AA5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98532E9-3591-87E2-33D8-8EB90076551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5B10E9AA-4F3B-3123-6AF8-0D279715D86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A9A7FAA-C2B2-C149-805C-004D3E95BF74}"/>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6" name="Footer Placeholder 5">
            <a:extLst>
              <a:ext uri="{FF2B5EF4-FFF2-40B4-BE49-F238E27FC236}">
                <a16:creationId xmlns:a16="http://schemas.microsoft.com/office/drawing/2014/main" id="{6F17016C-189D-6100-9898-1A2CFDE5C5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780A46-09F3-E28E-1BDB-3D951A6A8F7E}"/>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209473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36403-2121-9E78-DAD6-343DD6B1E3C8}"/>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DA51EA9-F831-C44A-176C-DCFAE765F5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BF211F5-7F5D-84CA-796C-D75875EAAD3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8DDB216D-3ACF-18CB-D58D-C3ABE26D7F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29F4D98-3844-0A39-69FB-0EDE5BCD8C7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AA280DB-A904-89C1-D344-0FDD8D2AD1A8}"/>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8" name="Footer Placeholder 7">
            <a:extLst>
              <a:ext uri="{FF2B5EF4-FFF2-40B4-BE49-F238E27FC236}">
                <a16:creationId xmlns:a16="http://schemas.microsoft.com/office/drawing/2014/main" id="{6F234E42-AF77-DA23-D9E3-322ED38490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9D5CB2D-4B27-8041-30CA-98175DD4974E}"/>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3895065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5AFFB-9170-60FB-261B-DAFE1F3E9A3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BC812AF-8646-67A3-8956-5374DBC423A7}"/>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4" name="Footer Placeholder 3">
            <a:extLst>
              <a:ext uri="{FF2B5EF4-FFF2-40B4-BE49-F238E27FC236}">
                <a16:creationId xmlns:a16="http://schemas.microsoft.com/office/drawing/2014/main" id="{74F974C4-0C71-5F9A-D2D7-51FBCBD2338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D78209E-FCAF-5DD3-6B36-DAB1EC060D46}"/>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3678319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17B134-84B0-94FF-16D0-650E62B6A26E}"/>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3" name="Footer Placeholder 2">
            <a:extLst>
              <a:ext uri="{FF2B5EF4-FFF2-40B4-BE49-F238E27FC236}">
                <a16:creationId xmlns:a16="http://schemas.microsoft.com/office/drawing/2014/main" id="{EEAC420F-E63A-CAB1-F919-940F024D83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807ABA8-3D31-DA57-C1B0-91E81C3C61DB}"/>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2171385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4F8CA-C2D9-9EE6-8892-DE0F946EC37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2CB2D8B-1AF1-1147-E703-FC47DB46D6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0380EC2-6314-810C-44F3-92FD353923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1F650EC-A3B9-1E53-43F5-D7CAB6711262}"/>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6" name="Footer Placeholder 5">
            <a:extLst>
              <a:ext uri="{FF2B5EF4-FFF2-40B4-BE49-F238E27FC236}">
                <a16:creationId xmlns:a16="http://schemas.microsoft.com/office/drawing/2014/main" id="{53C9FD93-B2ED-4538-900D-A92D09E5BF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0BBE2E-90BA-38FD-D7AE-348F54F486D2}"/>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3898311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03A2F-5134-156E-3566-539F74E3B49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08C962CE-2AEC-953A-506F-8CC2D1AE81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BE52D17-21DA-BAE4-2043-975583D87F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FD050D4-7C64-1A0F-C88F-DF5151E5AB3B}"/>
              </a:ext>
            </a:extLst>
          </p:cNvPr>
          <p:cNvSpPr>
            <a:spLocks noGrp="1"/>
          </p:cNvSpPr>
          <p:nvPr>
            <p:ph type="dt" sz="half" idx="10"/>
          </p:nvPr>
        </p:nvSpPr>
        <p:spPr/>
        <p:txBody>
          <a:bodyPr/>
          <a:lstStyle/>
          <a:p>
            <a:fld id="{27D9D002-697F-45B8-8EDC-893B1CC648BB}" type="datetimeFigureOut">
              <a:rPr lang="en-GB" smtClean="0"/>
              <a:t>15/07/2024</a:t>
            </a:fld>
            <a:endParaRPr lang="en-GB"/>
          </a:p>
        </p:txBody>
      </p:sp>
      <p:sp>
        <p:nvSpPr>
          <p:cNvPr id="6" name="Footer Placeholder 5">
            <a:extLst>
              <a:ext uri="{FF2B5EF4-FFF2-40B4-BE49-F238E27FC236}">
                <a16:creationId xmlns:a16="http://schemas.microsoft.com/office/drawing/2014/main" id="{A3C0B526-C0CB-00E9-A646-CFB3709F40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536D5E-D535-C741-300E-A59AC891886E}"/>
              </a:ext>
            </a:extLst>
          </p:cNvPr>
          <p:cNvSpPr>
            <a:spLocks noGrp="1"/>
          </p:cNvSpPr>
          <p:nvPr>
            <p:ph type="sldNum" sz="quarter" idx="12"/>
          </p:nvPr>
        </p:nvSpPr>
        <p:spPr/>
        <p:txBody>
          <a:bodyPr/>
          <a:lstStyle/>
          <a:p>
            <a:fld id="{3E12C520-12C0-4A99-8E81-D5A2466DE2F6}" type="slidenum">
              <a:rPr lang="en-GB" smtClean="0"/>
              <a:t>‹#›</a:t>
            </a:fld>
            <a:endParaRPr lang="en-GB"/>
          </a:p>
        </p:txBody>
      </p:sp>
    </p:spTree>
    <p:extLst>
      <p:ext uri="{BB962C8B-B14F-4D97-AF65-F5344CB8AC3E}">
        <p14:creationId xmlns:p14="http://schemas.microsoft.com/office/powerpoint/2010/main" val="1775682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61C441-E604-2BC9-0E0F-BBCDBAAE6B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239635EC-03D9-F071-A820-28718C3932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D0DFE24-1314-928B-7B81-22A2FE1A93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7D9D002-697F-45B8-8EDC-893B1CC648BB}" type="datetimeFigureOut">
              <a:rPr lang="en-GB" smtClean="0"/>
              <a:t>15/07/2024</a:t>
            </a:fld>
            <a:endParaRPr lang="en-GB"/>
          </a:p>
        </p:txBody>
      </p:sp>
      <p:sp>
        <p:nvSpPr>
          <p:cNvPr id="5" name="Footer Placeholder 4">
            <a:extLst>
              <a:ext uri="{FF2B5EF4-FFF2-40B4-BE49-F238E27FC236}">
                <a16:creationId xmlns:a16="http://schemas.microsoft.com/office/drawing/2014/main" id="{C2677048-A61D-BF4F-1C71-640DB13D3C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8D5F60C-4984-7CF7-E949-6005E1AE33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12C520-12C0-4A99-8E81-D5A2466DE2F6}" type="slidenum">
              <a:rPr lang="en-GB" smtClean="0"/>
              <a:t>‹#›</a:t>
            </a:fld>
            <a:endParaRPr lang="en-GB"/>
          </a:p>
        </p:txBody>
      </p:sp>
    </p:spTree>
    <p:extLst>
      <p:ext uri="{BB962C8B-B14F-4D97-AF65-F5344CB8AC3E}">
        <p14:creationId xmlns:p14="http://schemas.microsoft.com/office/powerpoint/2010/main" val="1291451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7.jpeg"/><Relationship Id="rId4" Type="http://schemas.openxmlformats.org/officeDocument/2006/relationships/image" Target="../media/image2.png"/><Relationship Id="rId9" Type="http://schemas.openxmlformats.org/officeDocument/2006/relationships/hyperlink" Target="https://www.comptonverney.org.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Learning@comptonverney.org.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comptonverney.org.uk/"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learning@comptonverney.org.u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hyperlink" Target="tel:01926"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FB1172D8-0D8D-4D60-CE98-1A531459869A}"/>
              </a:ext>
            </a:extLst>
          </p:cNvPr>
          <p:cNvGrpSpPr/>
          <p:nvPr/>
        </p:nvGrpSpPr>
        <p:grpSpPr>
          <a:xfrm>
            <a:off x="10509640" y="507965"/>
            <a:ext cx="1173969" cy="366050"/>
            <a:chOff x="17330470" y="837672"/>
            <a:chExt cx="1935962" cy="603643"/>
          </a:xfrm>
        </p:grpSpPr>
        <p:sp>
          <p:nvSpPr>
            <p:cNvPr id="4" name="object 4"/>
            <p:cNvSpPr/>
            <p:nvPr/>
          </p:nvSpPr>
          <p:spPr>
            <a:xfrm>
              <a:off x="17330470" y="837672"/>
              <a:ext cx="525780" cy="262890"/>
            </a:xfrm>
            <a:custGeom>
              <a:avLst/>
              <a:gdLst/>
              <a:ahLst/>
              <a:cxnLst/>
              <a:rect l="l" t="t" r="r" b="b"/>
              <a:pathLst>
                <a:path w="525780" h="262890">
                  <a:moveTo>
                    <a:pt x="223189" y="54762"/>
                  </a:moveTo>
                  <a:lnTo>
                    <a:pt x="202565" y="31330"/>
                  </a:lnTo>
                  <a:lnTo>
                    <a:pt x="178879" y="14160"/>
                  </a:lnTo>
                  <a:lnTo>
                    <a:pt x="151180" y="3606"/>
                  </a:lnTo>
                  <a:lnTo>
                    <a:pt x="118529" y="0"/>
                  </a:lnTo>
                  <a:lnTo>
                    <a:pt x="68364" y="11023"/>
                  </a:lnTo>
                  <a:lnTo>
                    <a:pt x="31140" y="40322"/>
                  </a:lnTo>
                  <a:lnTo>
                    <a:pt x="7975" y="82296"/>
                  </a:lnTo>
                  <a:lnTo>
                    <a:pt x="0" y="131292"/>
                  </a:lnTo>
                  <a:lnTo>
                    <a:pt x="7975" y="180174"/>
                  </a:lnTo>
                  <a:lnTo>
                    <a:pt x="31140" y="221881"/>
                  </a:lnTo>
                  <a:lnTo>
                    <a:pt x="68364" y="250926"/>
                  </a:lnTo>
                  <a:lnTo>
                    <a:pt x="118529" y="261823"/>
                  </a:lnTo>
                  <a:lnTo>
                    <a:pt x="151180" y="258584"/>
                  </a:lnTo>
                  <a:lnTo>
                    <a:pt x="178879" y="248793"/>
                  </a:lnTo>
                  <a:lnTo>
                    <a:pt x="202565" y="232397"/>
                  </a:lnTo>
                  <a:lnTo>
                    <a:pt x="223189" y="209321"/>
                  </a:lnTo>
                  <a:lnTo>
                    <a:pt x="187553" y="175920"/>
                  </a:lnTo>
                  <a:lnTo>
                    <a:pt x="172262" y="193471"/>
                  </a:lnTo>
                  <a:lnTo>
                    <a:pt x="155524" y="205752"/>
                  </a:lnTo>
                  <a:lnTo>
                    <a:pt x="138023" y="212953"/>
                  </a:lnTo>
                  <a:lnTo>
                    <a:pt x="120408" y="215315"/>
                  </a:lnTo>
                  <a:lnTo>
                    <a:pt x="93510" y="209461"/>
                  </a:lnTo>
                  <a:lnTo>
                    <a:pt x="70891" y="192671"/>
                  </a:lnTo>
                  <a:lnTo>
                    <a:pt x="55308" y="166103"/>
                  </a:lnTo>
                  <a:lnTo>
                    <a:pt x="49504" y="130911"/>
                  </a:lnTo>
                  <a:lnTo>
                    <a:pt x="54394" y="98259"/>
                  </a:lnTo>
                  <a:lnTo>
                    <a:pt x="68364" y="71412"/>
                  </a:lnTo>
                  <a:lnTo>
                    <a:pt x="90347" y="53213"/>
                  </a:lnTo>
                  <a:lnTo>
                    <a:pt x="119291" y="46520"/>
                  </a:lnTo>
                  <a:lnTo>
                    <a:pt x="138760" y="48806"/>
                  </a:lnTo>
                  <a:lnTo>
                    <a:pt x="156095" y="56083"/>
                  </a:lnTo>
                  <a:lnTo>
                    <a:pt x="172085" y="68986"/>
                  </a:lnTo>
                  <a:lnTo>
                    <a:pt x="187553" y="88163"/>
                  </a:lnTo>
                  <a:lnTo>
                    <a:pt x="223189" y="54762"/>
                  </a:lnTo>
                  <a:close/>
                </a:path>
                <a:path w="525780" h="262890">
                  <a:moveTo>
                    <a:pt x="525526" y="131673"/>
                  </a:moveTo>
                  <a:lnTo>
                    <a:pt x="516864" y="81813"/>
                  </a:lnTo>
                  <a:lnTo>
                    <a:pt x="496214" y="46520"/>
                  </a:lnTo>
                  <a:lnTo>
                    <a:pt x="492277" y="39814"/>
                  </a:lnTo>
                  <a:lnTo>
                    <a:pt x="476008" y="27546"/>
                  </a:lnTo>
                  <a:lnTo>
                    <a:pt x="476008" y="131673"/>
                  </a:lnTo>
                  <a:lnTo>
                    <a:pt x="471297" y="163842"/>
                  </a:lnTo>
                  <a:lnTo>
                    <a:pt x="457390" y="190741"/>
                  </a:lnTo>
                  <a:lnTo>
                    <a:pt x="434708" y="209207"/>
                  </a:lnTo>
                  <a:lnTo>
                    <a:pt x="403618" y="216065"/>
                  </a:lnTo>
                  <a:lnTo>
                    <a:pt x="372618" y="209092"/>
                  </a:lnTo>
                  <a:lnTo>
                    <a:pt x="349796" y="190373"/>
                  </a:lnTo>
                  <a:lnTo>
                    <a:pt x="335673" y="163207"/>
                  </a:lnTo>
                  <a:lnTo>
                    <a:pt x="330847" y="130911"/>
                  </a:lnTo>
                  <a:lnTo>
                    <a:pt x="335673" y="98742"/>
                  </a:lnTo>
                  <a:lnTo>
                    <a:pt x="349796" y="71831"/>
                  </a:lnTo>
                  <a:lnTo>
                    <a:pt x="372618" y="53378"/>
                  </a:lnTo>
                  <a:lnTo>
                    <a:pt x="403618" y="46520"/>
                  </a:lnTo>
                  <a:lnTo>
                    <a:pt x="434555" y="53492"/>
                  </a:lnTo>
                  <a:lnTo>
                    <a:pt x="457250" y="72212"/>
                  </a:lnTo>
                  <a:lnTo>
                    <a:pt x="471233" y="99377"/>
                  </a:lnTo>
                  <a:lnTo>
                    <a:pt x="476008" y="131673"/>
                  </a:lnTo>
                  <a:lnTo>
                    <a:pt x="476008" y="27546"/>
                  </a:lnTo>
                  <a:lnTo>
                    <a:pt x="453834" y="10820"/>
                  </a:lnTo>
                  <a:lnTo>
                    <a:pt x="403618" y="12"/>
                  </a:lnTo>
                  <a:lnTo>
                    <a:pt x="353339" y="10706"/>
                  </a:lnTo>
                  <a:lnTo>
                    <a:pt x="314769" y="39446"/>
                  </a:lnTo>
                  <a:lnTo>
                    <a:pt x="290055" y="81191"/>
                  </a:lnTo>
                  <a:lnTo>
                    <a:pt x="281330" y="130911"/>
                  </a:lnTo>
                  <a:lnTo>
                    <a:pt x="290055" y="180759"/>
                  </a:lnTo>
                  <a:lnTo>
                    <a:pt x="314769" y="222770"/>
                  </a:lnTo>
                  <a:lnTo>
                    <a:pt x="353339" y="251764"/>
                  </a:lnTo>
                  <a:lnTo>
                    <a:pt x="403618" y="262572"/>
                  </a:lnTo>
                  <a:lnTo>
                    <a:pt x="453682" y="251879"/>
                  </a:lnTo>
                  <a:lnTo>
                    <a:pt x="492137" y="223139"/>
                  </a:lnTo>
                  <a:lnTo>
                    <a:pt x="496328" y="216065"/>
                  </a:lnTo>
                  <a:lnTo>
                    <a:pt x="516813" y="181394"/>
                  </a:lnTo>
                  <a:lnTo>
                    <a:pt x="525526" y="131673"/>
                  </a:lnTo>
                  <a:close/>
                </a:path>
              </a:pathLst>
            </a:custGeom>
            <a:solidFill>
              <a:srgbClr val="FFFFFF"/>
            </a:solidFill>
          </p:spPr>
          <p:txBody>
            <a:bodyPr wrap="square" lIns="0" tIns="0" rIns="0" bIns="0" rtlCol="0"/>
            <a:lstStyle/>
            <a:p>
              <a:endParaRPr sz="1092"/>
            </a:p>
          </p:txBody>
        </p:sp>
        <p:pic>
          <p:nvPicPr>
            <p:cNvPr id="5" name="object 5"/>
            <p:cNvPicPr/>
            <p:nvPr/>
          </p:nvPicPr>
          <p:blipFill>
            <a:blip r:embed="rId3" cstate="screen">
              <a:extLst>
                <a:ext uri="{28A0092B-C50C-407E-A947-70E740481C1C}">
                  <a14:useLocalDpi xmlns:a14="http://schemas.microsoft.com/office/drawing/2010/main"/>
                </a:ext>
              </a:extLst>
            </a:blip>
            <a:stretch>
              <a:fillRect/>
            </a:stretch>
          </p:blipFill>
          <p:spPr>
            <a:xfrm>
              <a:off x="17923530" y="842548"/>
              <a:ext cx="247196" cy="252819"/>
            </a:xfrm>
            <a:prstGeom prst="rect">
              <a:avLst/>
            </a:prstGeom>
          </p:spPr>
        </p:pic>
        <p:pic>
          <p:nvPicPr>
            <p:cNvPr id="6" name="object 6"/>
            <p:cNvPicPr/>
            <p:nvPr/>
          </p:nvPicPr>
          <p:blipFill>
            <a:blip r:embed="rId4" cstate="screen">
              <a:extLst>
                <a:ext uri="{28A0092B-C50C-407E-A947-70E740481C1C}">
                  <a14:useLocalDpi xmlns:a14="http://schemas.microsoft.com/office/drawing/2010/main"/>
                </a:ext>
              </a:extLst>
            </a:blip>
            <a:stretch>
              <a:fillRect/>
            </a:stretch>
          </p:blipFill>
          <p:spPr>
            <a:xfrm>
              <a:off x="18241244" y="842542"/>
              <a:ext cx="188685" cy="252829"/>
            </a:xfrm>
            <a:prstGeom prst="rect">
              <a:avLst/>
            </a:prstGeom>
          </p:spPr>
        </p:pic>
        <p:sp>
          <p:nvSpPr>
            <p:cNvPr id="7" name="object 7"/>
            <p:cNvSpPr/>
            <p:nvPr/>
          </p:nvSpPr>
          <p:spPr>
            <a:xfrm>
              <a:off x="18480189" y="837685"/>
              <a:ext cx="504190" cy="262890"/>
            </a:xfrm>
            <a:custGeom>
              <a:avLst/>
              <a:gdLst/>
              <a:ahLst/>
              <a:cxnLst/>
              <a:rect l="l" t="t" r="r" b="b"/>
              <a:pathLst>
                <a:path w="504190" h="262890">
                  <a:moveTo>
                    <a:pt x="221310" y="4991"/>
                  </a:moveTo>
                  <a:lnTo>
                    <a:pt x="0" y="4991"/>
                  </a:lnTo>
                  <a:lnTo>
                    <a:pt x="0" y="53251"/>
                  </a:lnTo>
                  <a:lnTo>
                    <a:pt x="87401" y="53251"/>
                  </a:lnTo>
                  <a:lnTo>
                    <a:pt x="87401" y="257721"/>
                  </a:lnTo>
                  <a:lnTo>
                    <a:pt x="133908" y="257721"/>
                  </a:lnTo>
                  <a:lnTo>
                    <a:pt x="133908" y="53251"/>
                  </a:lnTo>
                  <a:lnTo>
                    <a:pt x="221310" y="53251"/>
                  </a:lnTo>
                  <a:lnTo>
                    <a:pt x="221310" y="4991"/>
                  </a:lnTo>
                  <a:close/>
                </a:path>
                <a:path w="504190" h="262890">
                  <a:moveTo>
                    <a:pt x="504151" y="131660"/>
                  </a:moveTo>
                  <a:lnTo>
                    <a:pt x="495490" y="81800"/>
                  </a:lnTo>
                  <a:lnTo>
                    <a:pt x="474827" y="46507"/>
                  </a:lnTo>
                  <a:lnTo>
                    <a:pt x="470903" y="39801"/>
                  </a:lnTo>
                  <a:lnTo>
                    <a:pt x="454634" y="27533"/>
                  </a:lnTo>
                  <a:lnTo>
                    <a:pt x="454634" y="131660"/>
                  </a:lnTo>
                  <a:lnTo>
                    <a:pt x="449910" y="163830"/>
                  </a:lnTo>
                  <a:lnTo>
                    <a:pt x="436016" y="190728"/>
                  </a:lnTo>
                  <a:lnTo>
                    <a:pt x="413321" y="209194"/>
                  </a:lnTo>
                  <a:lnTo>
                    <a:pt x="382231" y="216052"/>
                  </a:lnTo>
                  <a:lnTo>
                    <a:pt x="351243" y="209080"/>
                  </a:lnTo>
                  <a:lnTo>
                    <a:pt x="328409" y="190360"/>
                  </a:lnTo>
                  <a:lnTo>
                    <a:pt x="314299" y="163195"/>
                  </a:lnTo>
                  <a:lnTo>
                    <a:pt x="309473" y="130898"/>
                  </a:lnTo>
                  <a:lnTo>
                    <a:pt x="314299" y="98729"/>
                  </a:lnTo>
                  <a:lnTo>
                    <a:pt x="328409" y="71818"/>
                  </a:lnTo>
                  <a:lnTo>
                    <a:pt x="351243" y="53365"/>
                  </a:lnTo>
                  <a:lnTo>
                    <a:pt x="382231" y="46507"/>
                  </a:lnTo>
                  <a:lnTo>
                    <a:pt x="413169" y="53479"/>
                  </a:lnTo>
                  <a:lnTo>
                    <a:pt x="435876" y="72199"/>
                  </a:lnTo>
                  <a:lnTo>
                    <a:pt x="449859" y="99364"/>
                  </a:lnTo>
                  <a:lnTo>
                    <a:pt x="454634" y="131660"/>
                  </a:lnTo>
                  <a:lnTo>
                    <a:pt x="454634" y="27533"/>
                  </a:lnTo>
                  <a:lnTo>
                    <a:pt x="432460" y="10807"/>
                  </a:lnTo>
                  <a:lnTo>
                    <a:pt x="382231" y="0"/>
                  </a:lnTo>
                  <a:lnTo>
                    <a:pt x="331952" y="10693"/>
                  </a:lnTo>
                  <a:lnTo>
                    <a:pt x="293382" y="39433"/>
                  </a:lnTo>
                  <a:lnTo>
                    <a:pt x="268668" y="81178"/>
                  </a:lnTo>
                  <a:lnTo>
                    <a:pt x="259956" y="130898"/>
                  </a:lnTo>
                  <a:lnTo>
                    <a:pt x="268668" y="180746"/>
                  </a:lnTo>
                  <a:lnTo>
                    <a:pt x="293382" y="222758"/>
                  </a:lnTo>
                  <a:lnTo>
                    <a:pt x="331952" y="251752"/>
                  </a:lnTo>
                  <a:lnTo>
                    <a:pt x="382231" y="262559"/>
                  </a:lnTo>
                  <a:lnTo>
                    <a:pt x="432295" y="251866"/>
                  </a:lnTo>
                  <a:lnTo>
                    <a:pt x="470763" y="223126"/>
                  </a:lnTo>
                  <a:lnTo>
                    <a:pt x="474941" y="216052"/>
                  </a:lnTo>
                  <a:lnTo>
                    <a:pt x="495439" y="181381"/>
                  </a:lnTo>
                  <a:lnTo>
                    <a:pt x="504151" y="131660"/>
                  </a:lnTo>
                  <a:close/>
                </a:path>
              </a:pathLst>
            </a:custGeom>
            <a:solidFill>
              <a:srgbClr val="FFFFFF"/>
            </a:solidFill>
          </p:spPr>
          <p:txBody>
            <a:bodyPr wrap="square" lIns="0" tIns="0" rIns="0" bIns="0" rtlCol="0"/>
            <a:lstStyle/>
            <a:p>
              <a:endParaRPr sz="1092"/>
            </a:p>
          </p:txBody>
        </p:sp>
        <p:pic>
          <p:nvPicPr>
            <p:cNvPr id="8" name="object 8"/>
            <p:cNvPicPr/>
            <p:nvPr/>
          </p:nvPicPr>
          <p:blipFill>
            <a:blip r:embed="rId5" cstate="screen">
              <a:extLst>
                <a:ext uri="{28A0092B-C50C-407E-A947-70E740481C1C}">
                  <a14:useLocalDpi xmlns:a14="http://schemas.microsoft.com/office/drawing/2010/main"/>
                </a:ext>
              </a:extLst>
            </a:blip>
            <a:stretch>
              <a:fillRect/>
            </a:stretch>
          </p:blipFill>
          <p:spPr>
            <a:xfrm>
              <a:off x="19044366" y="842548"/>
              <a:ext cx="222066" cy="252819"/>
            </a:xfrm>
            <a:prstGeom prst="rect">
              <a:avLst/>
            </a:prstGeom>
          </p:spPr>
        </p:pic>
        <p:pic>
          <p:nvPicPr>
            <p:cNvPr id="9" name="object 9"/>
            <p:cNvPicPr/>
            <p:nvPr/>
          </p:nvPicPr>
          <p:blipFill>
            <a:blip r:embed="rId6" cstate="screen">
              <a:extLst>
                <a:ext uri="{28A0092B-C50C-407E-A947-70E740481C1C}">
                  <a14:useLocalDpi xmlns:a14="http://schemas.microsoft.com/office/drawing/2010/main"/>
                </a:ext>
              </a:extLst>
            </a:blip>
            <a:stretch>
              <a:fillRect/>
            </a:stretch>
          </p:blipFill>
          <p:spPr>
            <a:xfrm>
              <a:off x="17524787" y="1188492"/>
              <a:ext cx="242694" cy="252819"/>
            </a:xfrm>
            <a:prstGeom prst="rect">
              <a:avLst/>
            </a:prstGeom>
          </p:spPr>
        </p:pic>
        <p:sp>
          <p:nvSpPr>
            <p:cNvPr id="10" name="object 10"/>
            <p:cNvSpPr/>
            <p:nvPr/>
          </p:nvSpPr>
          <p:spPr>
            <a:xfrm>
              <a:off x="17826749" y="1188586"/>
              <a:ext cx="176530" cy="252729"/>
            </a:xfrm>
            <a:custGeom>
              <a:avLst/>
              <a:gdLst/>
              <a:ahLst/>
              <a:cxnLst/>
              <a:rect l="l" t="t" r="r" b="b"/>
              <a:pathLst>
                <a:path w="176530" h="252730">
                  <a:moveTo>
                    <a:pt x="175920" y="204470"/>
                  </a:moveTo>
                  <a:lnTo>
                    <a:pt x="46507" y="204470"/>
                  </a:lnTo>
                  <a:lnTo>
                    <a:pt x="46507" y="140970"/>
                  </a:lnTo>
                  <a:lnTo>
                    <a:pt x="157162" y="140970"/>
                  </a:lnTo>
                  <a:lnTo>
                    <a:pt x="157162" y="91440"/>
                  </a:lnTo>
                  <a:lnTo>
                    <a:pt x="46507" y="91440"/>
                  </a:lnTo>
                  <a:lnTo>
                    <a:pt x="46507" y="48260"/>
                  </a:lnTo>
                  <a:lnTo>
                    <a:pt x="168414" y="48260"/>
                  </a:lnTo>
                  <a:lnTo>
                    <a:pt x="168414" y="0"/>
                  </a:lnTo>
                  <a:lnTo>
                    <a:pt x="0" y="0"/>
                  </a:lnTo>
                  <a:lnTo>
                    <a:pt x="0" y="48260"/>
                  </a:lnTo>
                  <a:lnTo>
                    <a:pt x="0" y="91440"/>
                  </a:lnTo>
                  <a:lnTo>
                    <a:pt x="0" y="140970"/>
                  </a:lnTo>
                  <a:lnTo>
                    <a:pt x="0" y="204470"/>
                  </a:lnTo>
                  <a:lnTo>
                    <a:pt x="0" y="252730"/>
                  </a:lnTo>
                  <a:lnTo>
                    <a:pt x="175920" y="252730"/>
                  </a:lnTo>
                  <a:lnTo>
                    <a:pt x="175920" y="204470"/>
                  </a:lnTo>
                  <a:close/>
                </a:path>
              </a:pathLst>
            </a:custGeom>
            <a:solidFill>
              <a:srgbClr val="FFFFFF"/>
            </a:solidFill>
          </p:spPr>
          <p:txBody>
            <a:bodyPr wrap="square" lIns="0" tIns="0" rIns="0" bIns="0" rtlCol="0"/>
            <a:lstStyle/>
            <a:p>
              <a:endParaRPr sz="1092"/>
            </a:p>
          </p:txBody>
        </p:sp>
        <p:pic>
          <p:nvPicPr>
            <p:cNvPr id="11" name="object 11"/>
            <p:cNvPicPr/>
            <p:nvPr/>
          </p:nvPicPr>
          <p:blipFill>
            <a:blip r:embed="rId7" cstate="screen">
              <a:extLst>
                <a:ext uri="{28A0092B-C50C-407E-A947-70E740481C1C}">
                  <a14:useLocalDpi xmlns:a14="http://schemas.microsoft.com/office/drawing/2010/main"/>
                </a:ext>
              </a:extLst>
            </a:blip>
            <a:stretch>
              <a:fillRect/>
            </a:stretch>
          </p:blipFill>
          <p:spPr>
            <a:xfrm>
              <a:off x="18072827" y="1188490"/>
              <a:ext cx="205930" cy="252819"/>
            </a:xfrm>
            <a:prstGeom prst="rect">
              <a:avLst/>
            </a:prstGeom>
          </p:spPr>
        </p:pic>
        <p:pic>
          <p:nvPicPr>
            <p:cNvPr id="12" name="object 12"/>
            <p:cNvPicPr/>
            <p:nvPr/>
          </p:nvPicPr>
          <p:blipFill>
            <a:blip r:embed="rId5" cstate="screen">
              <a:extLst>
                <a:ext uri="{28A0092B-C50C-407E-A947-70E740481C1C}">
                  <a14:useLocalDpi xmlns:a14="http://schemas.microsoft.com/office/drawing/2010/main"/>
                </a:ext>
              </a:extLst>
            </a:blip>
            <a:stretch>
              <a:fillRect/>
            </a:stretch>
          </p:blipFill>
          <p:spPr>
            <a:xfrm>
              <a:off x="18338404" y="1188490"/>
              <a:ext cx="222066" cy="252819"/>
            </a:xfrm>
            <a:prstGeom prst="rect">
              <a:avLst/>
            </a:prstGeom>
          </p:spPr>
        </p:pic>
        <p:sp>
          <p:nvSpPr>
            <p:cNvPr id="13" name="object 13"/>
            <p:cNvSpPr/>
            <p:nvPr/>
          </p:nvSpPr>
          <p:spPr>
            <a:xfrm>
              <a:off x="18630989" y="1188586"/>
              <a:ext cx="176530" cy="252729"/>
            </a:xfrm>
            <a:custGeom>
              <a:avLst/>
              <a:gdLst/>
              <a:ahLst/>
              <a:cxnLst/>
              <a:rect l="l" t="t" r="r" b="b"/>
              <a:pathLst>
                <a:path w="176530" h="252730">
                  <a:moveTo>
                    <a:pt x="175933" y="204470"/>
                  </a:moveTo>
                  <a:lnTo>
                    <a:pt x="46507" y="204470"/>
                  </a:lnTo>
                  <a:lnTo>
                    <a:pt x="46507" y="140970"/>
                  </a:lnTo>
                  <a:lnTo>
                    <a:pt x="157162" y="140970"/>
                  </a:lnTo>
                  <a:lnTo>
                    <a:pt x="157162" y="91440"/>
                  </a:lnTo>
                  <a:lnTo>
                    <a:pt x="46507" y="91440"/>
                  </a:lnTo>
                  <a:lnTo>
                    <a:pt x="46507" y="48260"/>
                  </a:lnTo>
                  <a:lnTo>
                    <a:pt x="168414" y="48260"/>
                  </a:lnTo>
                  <a:lnTo>
                    <a:pt x="168414" y="0"/>
                  </a:lnTo>
                  <a:lnTo>
                    <a:pt x="0" y="0"/>
                  </a:lnTo>
                  <a:lnTo>
                    <a:pt x="0" y="48260"/>
                  </a:lnTo>
                  <a:lnTo>
                    <a:pt x="0" y="91440"/>
                  </a:lnTo>
                  <a:lnTo>
                    <a:pt x="0" y="140970"/>
                  </a:lnTo>
                  <a:lnTo>
                    <a:pt x="0" y="204470"/>
                  </a:lnTo>
                  <a:lnTo>
                    <a:pt x="0" y="252730"/>
                  </a:lnTo>
                  <a:lnTo>
                    <a:pt x="175933" y="252730"/>
                  </a:lnTo>
                  <a:lnTo>
                    <a:pt x="175933" y="204470"/>
                  </a:lnTo>
                  <a:close/>
                </a:path>
              </a:pathLst>
            </a:custGeom>
            <a:solidFill>
              <a:srgbClr val="FFFFFF"/>
            </a:solidFill>
          </p:spPr>
          <p:txBody>
            <a:bodyPr wrap="square" lIns="0" tIns="0" rIns="0" bIns="0" rtlCol="0"/>
            <a:lstStyle/>
            <a:p>
              <a:endParaRPr sz="1092"/>
            </a:p>
          </p:txBody>
        </p:sp>
        <p:pic>
          <p:nvPicPr>
            <p:cNvPr id="14" name="object 14"/>
            <p:cNvPicPr/>
            <p:nvPr/>
          </p:nvPicPr>
          <p:blipFill>
            <a:blip r:embed="rId8" cstate="screen">
              <a:extLst>
                <a:ext uri="{28A0092B-C50C-407E-A947-70E740481C1C}">
                  <a14:useLocalDpi xmlns:a14="http://schemas.microsoft.com/office/drawing/2010/main"/>
                </a:ext>
              </a:extLst>
            </a:blip>
            <a:stretch>
              <a:fillRect/>
            </a:stretch>
          </p:blipFill>
          <p:spPr>
            <a:xfrm>
              <a:off x="18852686" y="1188490"/>
              <a:ext cx="241940" cy="252819"/>
            </a:xfrm>
            <a:prstGeom prst="rect">
              <a:avLst/>
            </a:prstGeom>
          </p:spPr>
        </p:pic>
      </p:grpSp>
      <p:sp>
        <p:nvSpPr>
          <p:cNvPr id="20" name="object 19">
            <a:hlinkClick r:id="rId9"/>
            <a:extLst>
              <a:ext uri="{FF2B5EF4-FFF2-40B4-BE49-F238E27FC236}">
                <a16:creationId xmlns:a16="http://schemas.microsoft.com/office/drawing/2014/main" id="{FDB6C624-E5F3-C0C6-ED0B-D996D6B8CD96}"/>
              </a:ext>
            </a:extLst>
          </p:cNvPr>
          <p:cNvSpPr txBox="1"/>
          <p:nvPr/>
        </p:nvSpPr>
        <p:spPr>
          <a:xfrm>
            <a:off x="500690" y="6251433"/>
            <a:ext cx="2049698" cy="154017"/>
          </a:xfrm>
          <a:prstGeom prst="rect">
            <a:avLst/>
          </a:prstGeom>
        </p:spPr>
        <p:txBody>
          <a:bodyPr vert="horz" wrap="square" lIns="0" tIns="0" rIns="0" bIns="0" rtlCol="0">
            <a:spAutoFit/>
          </a:bodyPr>
          <a:lstStyle/>
          <a:p>
            <a:pPr marL="7701"/>
            <a:r>
              <a:rPr sz="1001" spc="-12"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C</a:t>
            </a:r>
            <a:r>
              <a:rPr sz="1001" spc="-100"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 </a:t>
            </a:r>
            <a:r>
              <a:rPr sz="1001" spc="109"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OMPT</a:t>
            </a:r>
            <a:r>
              <a:rPr sz="1001" spc="-112"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 </a:t>
            </a:r>
            <a:r>
              <a:rPr sz="1001" spc="127"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ONVERNE</a:t>
            </a:r>
            <a:r>
              <a:rPr sz="1001" spc="-88"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 </a:t>
            </a:r>
            <a:r>
              <a:rPr sz="1001" spc="33"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Y.</a:t>
            </a:r>
            <a:r>
              <a:rPr sz="1001" spc="-106"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 </a:t>
            </a:r>
            <a:r>
              <a:rPr sz="1001" spc="112"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ORG.</a:t>
            </a:r>
            <a:r>
              <a:rPr sz="1001" spc="-106"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 </a:t>
            </a:r>
            <a:r>
              <a:rPr sz="1001" spc="55" dirty="0">
                <a:solidFill>
                  <a:schemeClr val="bg1"/>
                </a:solidFill>
                <a:latin typeface="Raleway Medium" panose="020B0503030101060003" pitchFamily="34" charset="77"/>
                <a:cs typeface="Raleway-Medium"/>
                <a:hlinkClick r:id="rId9">
                  <a:extLst>
                    <a:ext uri="{A12FA001-AC4F-418D-AE19-62706E023703}">
                      <ahyp:hlinkClr xmlns:ahyp="http://schemas.microsoft.com/office/drawing/2018/hyperlinkcolor" val="tx"/>
                    </a:ext>
                  </a:extLst>
                </a:hlinkClick>
              </a:rPr>
              <a:t>UK </a:t>
            </a:r>
            <a:endParaRPr sz="1001" dirty="0">
              <a:solidFill>
                <a:schemeClr val="bg1"/>
              </a:solidFill>
              <a:latin typeface="Raleway Medium" panose="020B0503030101060003" pitchFamily="34" charset="77"/>
              <a:cs typeface="Raleway-Medium"/>
            </a:endParaRPr>
          </a:p>
        </p:txBody>
      </p:sp>
      <p:sp>
        <p:nvSpPr>
          <p:cNvPr id="18" name="object 4">
            <a:extLst>
              <a:ext uri="{FF2B5EF4-FFF2-40B4-BE49-F238E27FC236}">
                <a16:creationId xmlns:a16="http://schemas.microsoft.com/office/drawing/2014/main" id="{90B5CBAB-C44F-D20F-D04D-EB71E1082310}"/>
              </a:ext>
            </a:extLst>
          </p:cNvPr>
          <p:cNvSpPr txBox="1"/>
          <p:nvPr/>
        </p:nvSpPr>
        <p:spPr>
          <a:xfrm>
            <a:off x="500690" y="5533402"/>
            <a:ext cx="3759299" cy="718031"/>
          </a:xfrm>
          <a:prstGeom prst="rect">
            <a:avLst/>
          </a:prstGeom>
        </p:spPr>
        <p:txBody>
          <a:bodyPr vert="horz" wrap="square" lIns="0" tIns="7316" rIns="0" bIns="0" rtlCol="0">
            <a:spAutoFit/>
          </a:bodyPr>
          <a:lstStyle/>
          <a:p>
            <a:pPr marL="7701">
              <a:lnSpc>
                <a:spcPct val="150000"/>
              </a:lnSpc>
              <a:spcBef>
                <a:spcPts val="58"/>
              </a:spcBef>
            </a:pPr>
            <a:r>
              <a:rPr lang="en-GB" sz="1600" spc="182" dirty="0">
                <a:latin typeface="AW Conqueror Carved One" panose="020B0503040502020204" pitchFamily="34" charset="0"/>
                <a:cs typeface="Raleway-Medium"/>
              </a:rPr>
              <a:t>TEACHERS’ PACK </a:t>
            </a:r>
          </a:p>
          <a:p>
            <a:pPr marL="7701">
              <a:lnSpc>
                <a:spcPct val="150000"/>
              </a:lnSpc>
              <a:spcBef>
                <a:spcPts val="58"/>
              </a:spcBef>
            </a:pPr>
            <a:r>
              <a:rPr lang="en-GB" sz="1600" spc="182" dirty="0">
                <a:latin typeface="AW Conqueror Carved One" panose="020B0503040502020204" pitchFamily="34" charset="0"/>
                <a:cs typeface="Raleway-Medium"/>
              </a:rPr>
              <a:t>KEY STAGE 2   </a:t>
            </a:r>
          </a:p>
        </p:txBody>
      </p:sp>
      <p:sp>
        <p:nvSpPr>
          <p:cNvPr id="16" name="object 16"/>
          <p:cNvSpPr txBox="1">
            <a:spLocks noGrp="1"/>
          </p:cNvSpPr>
          <p:nvPr>
            <p:ph type="title"/>
          </p:nvPr>
        </p:nvSpPr>
        <p:spPr>
          <a:xfrm>
            <a:off x="258026" y="98472"/>
            <a:ext cx="5629482" cy="2311556"/>
          </a:xfrm>
          <a:prstGeom prst="rect">
            <a:avLst/>
          </a:prstGeom>
        </p:spPr>
        <p:txBody>
          <a:bodyPr vert="horz" wrap="square" lIns="0" tIns="8471" rIns="0" bIns="0" rtlCol="0" anchor="ctr">
            <a:spAutoFit/>
          </a:bodyPr>
          <a:lstStyle/>
          <a:p>
            <a:pPr marL="7701">
              <a:lnSpc>
                <a:spcPct val="150000"/>
              </a:lnSpc>
              <a:spcBef>
                <a:spcPts val="67"/>
              </a:spcBef>
            </a:pPr>
            <a:r>
              <a:rPr lang="en-GB" sz="4000" spc="406" dirty="0">
                <a:latin typeface="AW Conqueror Inline" panose="020B0303040502020204" pitchFamily="34" charset="0"/>
              </a:rPr>
              <a:t>Folk &amp; Function</a:t>
            </a:r>
            <a:br>
              <a:rPr lang="en-GB" sz="4000" spc="406" dirty="0">
                <a:latin typeface="AW Conqueror Carved One" panose="020B0503040502020204" pitchFamily="34" charset="0"/>
              </a:rPr>
            </a:br>
            <a:r>
              <a:rPr lang="en-GB" sz="2000" spc="406" dirty="0">
                <a:latin typeface="AW Conqueror Carved One" panose="020B0503040502020204" pitchFamily="34" charset="0"/>
              </a:rPr>
              <a:t>Welcome to the Art Gallery</a:t>
            </a:r>
            <a:br>
              <a:rPr lang="en-GB" spc="406" dirty="0">
                <a:solidFill>
                  <a:srgbClr val="FFFFFF"/>
                </a:solidFill>
              </a:rPr>
            </a:br>
            <a:endParaRPr spc="-115" dirty="0">
              <a:solidFill>
                <a:srgbClr val="FFFFFF"/>
              </a:solidFill>
            </a:endParaRPr>
          </a:p>
        </p:txBody>
      </p:sp>
      <p:pic>
        <p:nvPicPr>
          <p:cNvPr id="3" name="Picture 2">
            <a:extLst>
              <a:ext uri="{FF2B5EF4-FFF2-40B4-BE49-F238E27FC236}">
                <a16:creationId xmlns:a16="http://schemas.microsoft.com/office/drawing/2014/main" id="{5D0EF8CA-8894-4072-9BA4-1FB024B3399E}"/>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887508" y="0"/>
            <a:ext cx="6304492"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3.eu-west-2.amazonaws.com/media.comptonverney.org.uk/2016/03/CVCSC-0173.F-Pointer-Dog-Weathervane-artist-unknown-%C2%A9-Compton-Verney-photo-by-Hugh-Kelly.jpg">
            <a:extLst>
              <a:ext uri="{FF2B5EF4-FFF2-40B4-BE49-F238E27FC236}">
                <a16:creationId xmlns:a16="http://schemas.microsoft.com/office/drawing/2014/main" id="{CFD92C00-9E65-44DA-8EF7-F316A9549BEF}"/>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5971350" y="0"/>
            <a:ext cx="622065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8976566-96C4-0264-EAD3-B6280F936F4B}"/>
              </a:ext>
            </a:extLst>
          </p:cNvPr>
          <p:cNvSpPr txBox="1"/>
          <p:nvPr/>
        </p:nvSpPr>
        <p:spPr>
          <a:xfrm>
            <a:off x="463911" y="1289408"/>
            <a:ext cx="4393224" cy="4865586"/>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dirty="0">
              <a:latin typeface="Raleway" pitchFamily="2" charset="0"/>
            </a:endParaRPr>
          </a:p>
          <a:p>
            <a:pPr marL="285750" indent="-285750">
              <a:lnSpc>
                <a:spcPct val="90000"/>
              </a:lnSpc>
              <a:spcAft>
                <a:spcPts val="600"/>
              </a:spcAft>
              <a:buFont typeface="Arial" panose="020B0604020202020204" pitchFamily="34" charset="0"/>
              <a:buChar char="•"/>
            </a:pPr>
            <a:r>
              <a:rPr lang="en-US" dirty="0">
                <a:latin typeface="Raleway" pitchFamily="2" charset="0"/>
              </a:rPr>
              <a:t>About Compton Verney</a:t>
            </a:r>
          </a:p>
          <a:p>
            <a:pPr indent="-228600">
              <a:lnSpc>
                <a:spcPct val="90000"/>
              </a:lnSpc>
              <a:spcAft>
                <a:spcPts val="600"/>
              </a:spcAft>
              <a:buFont typeface="Arial" panose="020B0604020202020204" pitchFamily="34" charset="0"/>
              <a:buChar char="•"/>
            </a:pPr>
            <a:r>
              <a:rPr lang="en-US" dirty="0">
                <a:latin typeface="Raleway" pitchFamily="2" charset="0"/>
              </a:rPr>
              <a:t>About </a:t>
            </a:r>
            <a:r>
              <a:rPr lang="en-US" i="1" dirty="0">
                <a:latin typeface="Raleway" pitchFamily="2" charset="0"/>
              </a:rPr>
              <a:t>Folk Art</a:t>
            </a:r>
          </a:p>
          <a:p>
            <a:pPr indent="-228600">
              <a:lnSpc>
                <a:spcPct val="90000"/>
              </a:lnSpc>
              <a:spcAft>
                <a:spcPts val="600"/>
              </a:spcAft>
              <a:buFont typeface="Arial" panose="020B0604020202020204" pitchFamily="34" charset="0"/>
              <a:buChar char="•"/>
            </a:pPr>
            <a:r>
              <a:rPr lang="en-US" dirty="0">
                <a:latin typeface="Raleway" pitchFamily="2" charset="0"/>
              </a:rPr>
              <a:t>About the workshop </a:t>
            </a:r>
            <a:endParaRPr lang="en-US" i="1" dirty="0">
              <a:latin typeface="Raleway" pitchFamily="2" charset="0"/>
            </a:endParaRPr>
          </a:p>
          <a:p>
            <a:pPr indent="-228600">
              <a:lnSpc>
                <a:spcPct val="90000"/>
              </a:lnSpc>
              <a:spcAft>
                <a:spcPts val="600"/>
              </a:spcAft>
              <a:buFont typeface="Arial" panose="020B0604020202020204" pitchFamily="34" charset="0"/>
              <a:buChar char="•"/>
            </a:pPr>
            <a:r>
              <a:rPr lang="en-US" dirty="0">
                <a:latin typeface="Raleway" pitchFamily="2" charset="0"/>
              </a:rPr>
              <a:t>About </a:t>
            </a:r>
            <a:r>
              <a:rPr lang="en-US" i="1" dirty="0">
                <a:latin typeface="Raleway" pitchFamily="2" charset="0"/>
              </a:rPr>
              <a:t>up &amp; coming Exhibitions </a:t>
            </a:r>
          </a:p>
          <a:p>
            <a:pPr indent="-228600">
              <a:lnSpc>
                <a:spcPct val="90000"/>
              </a:lnSpc>
              <a:spcAft>
                <a:spcPts val="600"/>
              </a:spcAft>
              <a:buFont typeface="Arial" panose="020B0604020202020204" pitchFamily="34" charset="0"/>
              <a:buChar char="•"/>
            </a:pPr>
            <a:r>
              <a:rPr lang="en-US" dirty="0">
                <a:latin typeface="Raleway" pitchFamily="2" charset="0"/>
              </a:rPr>
              <a:t>Learning Objectives </a:t>
            </a:r>
          </a:p>
          <a:p>
            <a:pPr indent="-228600">
              <a:lnSpc>
                <a:spcPct val="90000"/>
              </a:lnSpc>
              <a:spcAft>
                <a:spcPts val="600"/>
              </a:spcAft>
              <a:buFont typeface="Arial" panose="020B0604020202020204" pitchFamily="34" charset="0"/>
              <a:buChar char="•"/>
            </a:pPr>
            <a:r>
              <a:rPr lang="en-US" dirty="0">
                <a:latin typeface="Raleway" pitchFamily="2" charset="0"/>
              </a:rPr>
              <a:t>Learning Outcomes </a:t>
            </a:r>
          </a:p>
          <a:p>
            <a:pPr indent="-228600">
              <a:lnSpc>
                <a:spcPct val="90000"/>
              </a:lnSpc>
              <a:spcAft>
                <a:spcPts val="600"/>
              </a:spcAft>
              <a:buFont typeface="Arial" panose="020B0604020202020204" pitchFamily="34" charset="0"/>
              <a:buChar char="•"/>
            </a:pPr>
            <a:r>
              <a:rPr lang="en-US" dirty="0">
                <a:latin typeface="Raleway" pitchFamily="2" charset="0"/>
              </a:rPr>
              <a:t>Top Tips for your visit</a:t>
            </a:r>
          </a:p>
          <a:p>
            <a:pPr>
              <a:lnSpc>
                <a:spcPct val="90000"/>
              </a:lnSpc>
              <a:spcAft>
                <a:spcPts val="600"/>
              </a:spcAft>
            </a:pPr>
            <a:endParaRPr lang="en-US" sz="2200" dirty="0"/>
          </a:p>
          <a:p>
            <a:pPr>
              <a:lnSpc>
                <a:spcPct val="90000"/>
              </a:lnSpc>
              <a:spcAft>
                <a:spcPts val="600"/>
              </a:spcAft>
            </a:pPr>
            <a:endParaRPr lang="en-US" sz="2200" dirty="0"/>
          </a:p>
          <a:p>
            <a:pPr>
              <a:lnSpc>
                <a:spcPct val="90000"/>
              </a:lnSpc>
              <a:spcAft>
                <a:spcPts val="600"/>
              </a:spcAft>
            </a:pPr>
            <a:r>
              <a:rPr lang="en-US" sz="1700" dirty="0">
                <a:latin typeface="Raleway ExtraBold" pitchFamily="2" charset="0"/>
              </a:rPr>
              <a:t>To book contact</a:t>
            </a:r>
          </a:p>
          <a:p>
            <a:pPr>
              <a:lnSpc>
                <a:spcPct val="90000"/>
              </a:lnSpc>
              <a:spcAft>
                <a:spcPts val="600"/>
              </a:spcAft>
            </a:pPr>
            <a:r>
              <a:rPr lang="en-US" sz="1700" dirty="0">
                <a:latin typeface="Raleway ExtraBold" pitchFamily="2" charset="0"/>
                <a:hlinkClick r:id="rId4"/>
              </a:rPr>
              <a:t>Learning@comptonverney.org.uk</a:t>
            </a:r>
            <a:endParaRPr lang="en-US" sz="1700" dirty="0">
              <a:latin typeface="Raleway ExtraBold" pitchFamily="2" charset="0"/>
            </a:endParaRPr>
          </a:p>
          <a:p>
            <a:pPr>
              <a:lnSpc>
                <a:spcPct val="90000"/>
              </a:lnSpc>
              <a:spcAft>
                <a:spcPts val="600"/>
              </a:spcAft>
            </a:pPr>
            <a:r>
              <a:rPr lang="en-US" sz="1700" dirty="0">
                <a:latin typeface="Raleway ExtraBold" pitchFamily="2" charset="0"/>
              </a:rPr>
              <a:t>01926 645 563</a:t>
            </a:r>
          </a:p>
        </p:txBody>
      </p:sp>
      <p:sp>
        <p:nvSpPr>
          <p:cNvPr id="2" name="Title 1">
            <a:extLst>
              <a:ext uri="{FF2B5EF4-FFF2-40B4-BE49-F238E27FC236}">
                <a16:creationId xmlns:a16="http://schemas.microsoft.com/office/drawing/2014/main" id="{BBEFD425-BBF5-4366-AC6B-0B8D1580283D}"/>
              </a:ext>
            </a:extLst>
          </p:cNvPr>
          <p:cNvSpPr>
            <a:spLocks noGrp="1"/>
          </p:cNvSpPr>
          <p:nvPr>
            <p:ph type="title"/>
          </p:nvPr>
        </p:nvSpPr>
        <p:spPr>
          <a:xfrm>
            <a:off x="522634" y="-451246"/>
            <a:ext cx="3745107" cy="1597192"/>
          </a:xfrm>
        </p:spPr>
        <p:txBody>
          <a:bodyPr vert="horz" lIns="91440" tIns="45720" rIns="91440" bIns="45720" rtlCol="0" anchor="b">
            <a:normAutofit/>
          </a:bodyPr>
          <a:lstStyle/>
          <a:p>
            <a:r>
              <a:rPr lang="en-US" sz="3600" dirty="0">
                <a:latin typeface="AW Conqueror Carved One" panose="020B0503040502020204" pitchFamily="34" charset="0"/>
              </a:rPr>
              <a:t>Contents</a:t>
            </a:r>
            <a:endParaRPr lang="en-US" sz="4000" dirty="0">
              <a:latin typeface="AW Conqueror Carved One" panose="020B0503040502020204" pitchFamily="34" charset="0"/>
            </a:endParaRPr>
          </a:p>
        </p:txBody>
      </p:sp>
    </p:spTree>
    <p:extLst>
      <p:ext uri="{BB962C8B-B14F-4D97-AF65-F5344CB8AC3E}">
        <p14:creationId xmlns:p14="http://schemas.microsoft.com/office/powerpoint/2010/main" val="395604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FA89-A782-8D5A-A389-F618E770AA55}"/>
              </a:ext>
            </a:extLst>
          </p:cNvPr>
          <p:cNvSpPr>
            <a:spLocks noGrp="1"/>
          </p:cNvSpPr>
          <p:nvPr>
            <p:ph type="title"/>
          </p:nvPr>
        </p:nvSpPr>
        <p:spPr>
          <a:xfrm>
            <a:off x="712944" y="363537"/>
            <a:ext cx="5332256" cy="1325563"/>
          </a:xfrm>
        </p:spPr>
        <p:txBody>
          <a:bodyPr>
            <a:normAutofit/>
          </a:bodyPr>
          <a:lstStyle/>
          <a:p>
            <a:r>
              <a:rPr lang="en-GB" sz="3200" dirty="0">
                <a:latin typeface="AW Conqueror Carved One" panose="020B0503040502020204" pitchFamily="34" charset="0"/>
              </a:rPr>
              <a:t>About Compton Verney </a:t>
            </a:r>
          </a:p>
        </p:txBody>
      </p:sp>
      <p:sp>
        <p:nvSpPr>
          <p:cNvPr id="3" name="Content Placeholder 2">
            <a:extLst>
              <a:ext uri="{FF2B5EF4-FFF2-40B4-BE49-F238E27FC236}">
                <a16:creationId xmlns:a16="http://schemas.microsoft.com/office/drawing/2014/main" id="{EE6724C4-031E-6CA6-E299-424F083250DC}"/>
              </a:ext>
            </a:extLst>
          </p:cNvPr>
          <p:cNvSpPr>
            <a:spLocks noGrp="1"/>
          </p:cNvSpPr>
          <p:nvPr>
            <p:ph idx="1"/>
          </p:nvPr>
        </p:nvSpPr>
        <p:spPr>
          <a:xfrm>
            <a:off x="723476" y="1539111"/>
            <a:ext cx="4917372" cy="4924366"/>
          </a:xfrm>
        </p:spPr>
        <p:txBody>
          <a:bodyPr>
            <a:normAutofit fontScale="92500" lnSpcReduction="10000"/>
          </a:bodyPr>
          <a:lstStyle/>
          <a:p>
            <a:pPr marL="0" indent="0">
              <a:lnSpc>
                <a:spcPct val="100000"/>
              </a:lnSpc>
              <a:buNone/>
            </a:pPr>
            <a:r>
              <a:rPr lang="en-GB" sz="1400" dirty="0">
                <a:latin typeface="Raleway" pitchFamily="2" charset="0"/>
              </a:rPr>
              <a:t>Compton Verney is a national art museum set in 120 acres of fabulous Georgian parkland, only eight miles from Stratford-upon-Avon. We are a registered charity, with the aim of providing an inspiring and entertaining day out for visitors of all ages and backgrounds – whether they have come to see our international art exhibitions, to take part in our wide- ranging activities, to enjoy the diverse features of our extensive landscape, or simply to spend time in our celebrated shop and award-winning restaurant.</a:t>
            </a:r>
          </a:p>
          <a:p>
            <a:pPr marL="0" indent="0">
              <a:lnSpc>
                <a:spcPct val="100000"/>
              </a:lnSpc>
              <a:buNone/>
            </a:pPr>
            <a:r>
              <a:rPr lang="en-GB" sz="1400" dirty="0">
                <a:latin typeface="Raleway" pitchFamily="2" charset="0"/>
              </a:rPr>
              <a:t>Compton Verney seeks to reinforce its position as a nationally and internationally recognised art gallery by continuing to increase visitor numbers and improve the visitor experience, by securing adequate resources to sustain the organisation in the long term, by building our profile locally, regionally, nationally and internationally, and by developing collaborative partnerships with other major institutions and collections.</a:t>
            </a:r>
          </a:p>
          <a:p>
            <a:pPr marL="0" indent="0">
              <a:lnSpc>
                <a:spcPct val="100000"/>
              </a:lnSpc>
              <a:buNone/>
            </a:pPr>
            <a:r>
              <a:rPr lang="en-GB" sz="1400" dirty="0">
                <a:latin typeface="Raleway" pitchFamily="2" charset="0"/>
              </a:rPr>
              <a:t>Compton Verney will celebrate 20 years as an art gallery in 2024.</a:t>
            </a:r>
          </a:p>
          <a:p>
            <a:pPr marL="0" indent="0">
              <a:lnSpc>
                <a:spcPct val="100000"/>
              </a:lnSpc>
              <a:buNone/>
            </a:pPr>
            <a:r>
              <a:rPr lang="en-GB" sz="1400" dirty="0">
                <a:latin typeface="Raleway" pitchFamily="2" charset="0"/>
              </a:rPr>
              <a:t>The education offer is developed and designed by artists, creative and education experts. We aim to deliver high-quality cultural experiences, which inspire the next generation. </a:t>
            </a:r>
          </a:p>
          <a:p>
            <a:pPr marL="0" indent="0">
              <a:lnSpc>
                <a:spcPct val="100000"/>
              </a:lnSpc>
              <a:buNone/>
            </a:pPr>
            <a:r>
              <a:rPr lang="en-GB" sz="1400" dirty="0">
                <a:latin typeface="Raleway" pitchFamily="2" charset="0"/>
              </a:rPr>
              <a:t>The education team have recently been short-listed for the </a:t>
            </a:r>
            <a:r>
              <a:rPr lang="en-GB" sz="1400" i="1" dirty="0">
                <a:latin typeface="Raleway" pitchFamily="2" charset="0"/>
              </a:rPr>
              <a:t>Kids in Museum, Family Friends Museum Award 2023</a:t>
            </a:r>
            <a:endParaRPr lang="en-GB" sz="1400" dirty="0">
              <a:latin typeface="Raleway" pitchFamily="2" charset="0"/>
            </a:endParaRPr>
          </a:p>
          <a:p>
            <a:pPr marL="0" indent="0">
              <a:buNone/>
            </a:pPr>
            <a:endParaRPr lang="en-GB" sz="1300" dirty="0"/>
          </a:p>
        </p:txBody>
      </p:sp>
      <p:pic>
        <p:nvPicPr>
          <p:cNvPr id="6" name="Picture 5" descr="A building with colorful lights&#10;&#10;Description automatically generated">
            <a:extLst>
              <a:ext uri="{FF2B5EF4-FFF2-40B4-BE49-F238E27FC236}">
                <a16:creationId xmlns:a16="http://schemas.microsoft.com/office/drawing/2014/main" id="{B0187156-4604-8A91-7A96-9A68F3F3CF7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45200" y="10"/>
            <a:ext cx="3343282" cy="2905636"/>
          </a:xfrm>
          <a:custGeom>
            <a:avLst/>
            <a:gdLst/>
            <a:ahLst/>
            <a:cxnLst/>
            <a:rect l="l" t="t" r="r" b="b"/>
            <a:pathLst>
              <a:path w="3343282" h="2905646">
                <a:moveTo>
                  <a:pt x="546801" y="0"/>
                </a:moveTo>
                <a:lnTo>
                  <a:pt x="2796481" y="0"/>
                </a:lnTo>
                <a:lnTo>
                  <a:pt x="2853670" y="51976"/>
                </a:lnTo>
                <a:cubicBezTo>
                  <a:pt x="3156177" y="354484"/>
                  <a:pt x="3343282" y="772394"/>
                  <a:pt x="3343282" y="1234005"/>
                </a:cubicBezTo>
                <a:cubicBezTo>
                  <a:pt x="3343282" y="2157227"/>
                  <a:pt x="2594863" y="2905646"/>
                  <a:pt x="1671641" y="2905646"/>
                </a:cubicBezTo>
                <a:cubicBezTo>
                  <a:pt x="748420" y="2905646"/>
                  <a:pt x="0" y="2157227"/>
                  <a:pt x="0" y="1234005"/>
                </a:cubicBezTo>
                <a:cubicBezTo>
                  <a:pt x="0" y="772394"/>
                  <a:pt x="187105" y="354484"/>
                  <a:pt x="489613" y="51976"/>
                </a:cubicBezTo>
                <a:close/>
              </a:path>
            </a:pathLst>
          </a:custGeom>
        </p:spPr>
      </p:pic>
      <p:pic>
        <p:nvPicPr>
          <p:cNvPr id="10" name="Picture 9" descr="A person taking a picture of a building&#10;&#10;Description automatically generated">
            <a:extLst>
              <a:ext uri="{FF2B5EF4-FFF2-40B4-BE49-F238E27FC236}">
                <a16:creationId xmlns:a16="http://schemas.microsoft.com/office/drawing/2014/main" id="{60C326E6-1A94-6DE5-3041-C795A216FAA2}"/>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9523005" y="10"/>
            <a:ext cx="2668994" cy="3864758"/>
          </a:xfrm>
          <a:custGeom>
            <a:avLst/>
            <a:gdLst/>
            <a:ahLst/>
            <a:cxnLst/>
            <a:rect l="l" t="t" r="r" b="b"/>
            <a:pathLst>
              <a:path w="2668994" h="3864768">
                <a:moveTo>
                  <a:pt x="1215406" y="0"/>
                </a:moveTo>
                <a:lnTo>
                  <a:pt x="2668994" y="0"/>
                </a:lnTo>
                <a:lnTo>
                  <a:pt x="2668994" y="3754247"/>
                </a:lnTo>
                <a:lnTo>
                  <a:pt x="2614574" y="3774165"/>
                </a:lnTo>
                <a:cubicBezTo>
                  <a:pt x="2425260" y="3833048"/>
                  <a:pt x="2223979" y="3864768"/>
                  <a:pt x="2015289" y="3864768"/>
                </a:cubicBezTo>
                <a:cubicBezTo>
                  <a:pt x="902276" y="3864768"/>
                  <a:pt x="0" y="2962492"/>
                  <a:pt x="0" y="1849479"/>
                </a:cubicBezTo>
                <a:cubicBezTo>
                  <a:pt x="0" y="1084283"/>
                  <a:pt x="426467" y="418692"/>
                  <a:pt x="1054683" y="77425"/>
                </a:cubicBezTo>
                <a:close/>
              </a:path>
            </a:pathLst>
          </a:custGeom>
        </p:spPr>
      </p:pic>
      <p:pic>
        <p:nvPicPr>
          <p:cNvPr id="20" name="Picture 19" descr="A person looking at pictures on the wall&#10;&#10;Description automatically generated">
            <a:extLst>
              <a:ext uri="{FF2B5EF4-FFF2-40B4-BE49-F238E27FC236}">
                <a16:creationId xmlns:a16="http://schemas.microsoft.com/office/drawing/2014/main" id="{26422681-9BCC-1A09-FB77-D857B57AAE07}"/>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b="-3"/>
          <a:stretch/>
        </p:blipFill>
        <p:spPr>
          <a:xfrm>
            <a:off x="10404210" y="4001294"/>
            <a:ext cx="1787791" cy="2856706"/>
          </a:xfrm>
          <a:custGeom>
            <a:avLst/>
            <a:gdLst/>
            <a:ahLst/>
            <a:cxnLst/>
            <a:rect l="l" t="t" r="r" b="b"/>
            <a:pathLst>
              <a:path w="1787791" h="2856706">
                <a:moveTo>
                  <a:pt x="1531941" y="0"/>
                </a:moveTo>
                <a:cubicBezTo>
                  <a:pt x="1584820" y="0"/>
                  <a:pt x="1637074" y="2679"/>
                  <a:pt x="1688573" y="7909"/>
                </a:cubicBezTo>
                <a:lnTo>
                  <a:pt x="1787791" y="23052"/>
                </a:lnTo>
                <a:lnTo>
                  <a:pt x="1787791" y="2856706"/>
                </a:lnTo>
                <a:lnTo>
                  <a:pt x="765053" y="2856706"/>
                </a:lnTo>
                <a:lnTo>
                  <a:pt x="675418" y="2802252"/>
                </a:lnTo>
                <a:cubicBezTo>
                  <a:pt x="267919" y="2526951"/>
                  <a:pt x="0" y="2060735"/>
                  <a:pt x="0" y="1531942"/>
                </a:cubicBezTo>
                <a:cubicBezTo>
                  <a:pt x="0" y="685873"/>
                  <a:pt x="685873" y="0"/>
                  <a:pt x="1531941" y="0"/>
                </a:cubicBezTo>
                <a:close/>
              </a:path>
            </a:pathLst>
          </a:custGeom>
        </p:spPr>
      </p:pic>
      <p:sp>
        <p:nvSpPr>
          <p:cNvPr id="11" name="object 4">
            <a:extLst>
              <a:ext uri="{FF2B5EF4-FFF2-40B4-BE49-F238E27FC236}">
                <a16:creationId xmlns:a16="http://schemas.microsoft.com/office/drawing/2014/main" id="{168A791D-5A3A-4A15-BE07-92092DD51036}"/>
              </a:ext>
            </a:extLst>
          </p:cNvPr>
          <p:cNvSpPr txBox="1"/>
          <p:nvPr/>
        </p:nvSpPr>
        <p:spPr>
          <a:xfrm>
            <a:off x="796255" y="163187"/>
            <a:ext cx="4260255" cy="318755"/>
          </a:xfrm>
          <a:prstGeom prst="rect">
            <a:avLst/>
          </a:prstGeom>
        </p:spPr>
        <p:txBody>
          <a:bodyPr vert="horz" wrap="square" lIns="0" tIns="7316" rIns="0" bIns="0" rtlCol="0">
            <a:spAutoFit/>
          </a:bodyPr>
          <a:lstStyle/>
          <a:p>
            <a:pPr marL="7701">
              <a:spcBef>
                <a:spcPts val="58"/>
              </a:spcBef>
            </a:pPr>
            <a:r>
              <a:rPr lang="en-GB" sz="970" spc="182" dirty="0">
                <a:latin typeface="Raleway Medium" panose="020B0503030101060003" pitchFamily="34" charset="77"/>
                <a:cs typeface="Raleway-Medium"/>
              </a:rPr>
              <a:t>ART AND DESIGN: WELCOME TO THE ART GALLERY</a:t>
            </a:r>
          </a:p>
          <a:p>
            <a:pPr marL="7701">
              <a:spcBef>
                <a:spcPts val="58"/>
              </a:spcBef>
            </a:pPr>
            <a:r>
              <a:rPr lang="en-GB" sz="970" spc="182" dirty="0">
                <a:latin typeface="Raleway Medium" panose="020B0503030101060003" pitchFamily="34" charset="77"/>
                <a:cs typeface="Raleway-Medium"/>
              </a:rPr>
              <a:t>TEACHERS PACK KS2</a:t>
            </a:r>
          </a:p>
        </p:txBody>
      </p:sp>
      <p:pic>
        <p:nvPicPr>
          <p:cNvPr id="5" name="Picture 4">
            <a:extLst>
              <a:ext uri="{FF2B5EF4-FFF2-40B4-BE49-F238E27FC236}">
                <a16:creationId xmlns:a16="http://schemas.microsoft.com/office/drawing/2014/main" id="{50CC7F5F-7A9B-4B0E-A51A-DEE24E6266EE}"/>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096000" y="3240023"/>
            <a:ext cx="3992897" cy="4001537"/>
          </a:xfrm>
          <a:prstGeom prst="ellipse">
            <a:avLst/>
          </a:prstGeom>
        </p:spPr>
      </p:pic>
    </p:spTree>
    <p:extLst>
      <p:ext uri="{BB962C8B-B14F-4D97-AF65-F5344CB8AC3E}">
        <p14:creationId xmlns:p14="http://schemas.microsoft.com/office/powerpoint/2010/main" val="863663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ainting of a person and a dog and a tree&#10;&#10;Description automatically generated">
            <a:extLst>
              <a:ext uri="{FF2B5EF4-FFF2-40B4-BE49-F238E27FC236}">
                <a16:creationId xmlns:a16="http://schemas.microsoft.com/office/drawing/2014/main" id="{E8263289-45C7-AC06-5B8F-FE3693709BE3}"/>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780764" y="0"/>
            <a:ext cx="6391562" cy="6858000"/>
          </a:xfrm>
          <a:prstGeom prst="rect">
            <a:avLst/>
          </a:prstGeom>
        </p:spPr>
      </p:pic>
      <p:sp>
        <p:nvSpPr>
          <p:cNvPr id="17" name="object 17"/>
          <p:cNvSpPr txBox="1">
            <a:spLocks noGrp="1"/>
          </p:cNvSpPr>
          <p:nvPr>
            <p:ph type="title"/>
          </p:nvPr>
        </p:nvSpPr>
        <p:spPr>
          <a:xfrm>
            <a:off x="500690" y="1225264"/>
            <a:ext cx="5164614" cy="354047"/>
          </a:xfrm>
          <a:prstGeom prst="rect">
            <a:avLst/>
          </a:prstGeom>
        </p:spPr>
        <p:txBody>
          <a:bodyPr vert="horz" wrap="square" lIns="0" tIns="45823" rIns="0" bIns="0" rtlCol="0" anchor="ctr">
            <a:spAutoFit/>
          </a:bodyPr>
          <a:lstStyle/>
          <a:p>
            <a:pPr marL="7701" marR="3081">
              <a:lnSpc>
                <a:spcPts val="2426"/>
              </a:lnSpc>
              <a:spcBef>
                <a:spcPts val="361"/>
              </a:spcBef>
            </a:pPr>
            <a:r>
              <a:rPr lang="en-GB" sz="2304" b="1" dirty="0">
                <a:latin typeface="AW Conqueror Carved One" panose="020B0503040502020204" pitchFamily="34" charset="0"/>
                <a:cs typeface="Raleway-SemiBold"/>
              </a:rPr>
              <a:t>About FOLK ART</a:t>
            </a:r>
            <a:endParaRPr sz="2304" b="1" dirty="0">
              <a:latin typeface="AW Conqueror Carved One" panose="020B0503040502020204" pitchFamily="34" charset="0"/>
              <a:cs typeface="Raleway-SemiBold"/>
            </a:endParaRPr>
          </a:p>
        </p:txBody>
      </p:sp>
      <p:sp>
        <p:nvSpPr>
          <p:cNvPr id="18" name="object 18"/>
          <p:cNvSpPr txBox="1"/>
          <p:nvPr/>
        </p:nvSpPr>
        <p:spPr>
          <a:xfrm>
            <a:off x="500689" y="1866509"/>
            <a:ext cx="4799060" cy="3085931"/>
          </a:xfrm>
          <a:prstGeom prst="rect">
            <a:avLst/>
          </a:prstGeom>
        </p:spPr>
        <p:txBody>
          <a:bodyPr vert="horz" wrap="square" lIns="0" tIns="8086" rIns="0" bIns="0" rtlCol="0">
            <a:spAutoFit/>
          </a:bodyPr>
          <a:lstStyle/>
          <a:p>
            <a:pPr marL="7316" marR="3081">
              <a:lnSpc>
                <a:spcPts val="1577"/>
              </a:lnSpc>
              <a:tabLst>
                <a:tab pos="122065" algn="l"/>
              </a:tabLst>
            </a:pPr>
            <a:r>
              <a:rPr lang="en-GB" sz="1395" dirty="0">
                <a:latin typeface="Raleway"/>
                <a:cs typeface="Raleway"/>
              </a:rPr>
              <a:t>Folk Art refers to objects and artworks made by everyday people who didn’t go to art school. Students will explore the objects and artworks on display, their stories and social history. The gallery showcases giant shop signs, children’s toys, a huge tapestry and many more items. Folk Art is quirky, fun and accessible. It highlights the importance of creating for function, tradition and wellbeing.</a:t>
            </a:r>
          </a:p>
          <a:p>
            <a:pPr marL="7316" marR="3081">
              <a:lnSpc>
                <a:spcPts val="1577"/>
              </a:lnSpc>
              <a:tabLst>
                <a:tab pos="122065" algn="l"/>
              </a:tabLst>
            </a:pPr>
            <a:endParaRPr lang="en-GB" sz="1395" dirty="0">
              <a:latin typeface="Raleway"/>
              <a:cs typeface="Raleway"/>
            </a:endParaRPr>
          </a:p>
          <a:p>
            <a:pPr marL="7316" marR="3081">
              <a:lnSpc>
                <a:spcPts val="1577"/>
              </a:lnSpc>
              <a:tabLst>
                <a:tab pos="122065" algn="l"/>
              </a:tabLst>
            </a:pPr>
            <a:r>
              <a:rPr lang="en-GB" sz="1395" dirty="0">
                <a:latin typeface="Raleway"/>
                <a:cs typeface="Raleway"/>
              </a:rPr>
              <a:t>Students will learn about the function of some of the objects and play with mechanisms that make these objects move. </a:t>
            </a:r>
          </a:p>
          <a:p>
            <a:pPr marL="7316" marR="3081">
              <a:lnSpc>
                <a:spcPts val="1577"/>
              </a:lnSpc>
              <a:tabLst>
                <a:tab pos="122065" algn="l"/>
              </a:tabLst>
            </a:pPr>
            <a:endParaRPr lang="en-GB" sz="1395" dirty="0">
              <a:latin typeface="Raleway"/>
              <a:cs typeface="Raleway"/>
            </a:endParaRPr>
          </a:p>
          <a:p>
            <a:pPr marL="7316" marR="3081">
              <a:lnSpc>
                <a:spcPts val="1577"/>
              </a:lnSpc>
              <a:tabLst>
                <a:tab pos="122065" algn="l"/>
              </a:tabLst>
            </a:pPr>
            <a:r>
              <a:rPr lang="en-GB" sz="1395" dirty="0">
                <a:latin typeface="Raleway"/>
                <a:cs typeface="Raleway"/>
              </a:rPr>
              <a:t>Inspired by what they discover, students will then use a variety of tools to create their very own moving weather vane.</a:t>
            </a:r>
          </a:p>
          <a:p>
            <a:pPr marL="7316" marR="3081">
              <a:lnSpc>
                <a:spcPts val="1577"/>
              </a:lnSpc>
              <a:tabLst>
                <a:tab pos="122065" algn="l"/>
              </a:tabLst>
            </a:pPr>
            <a:endParaRPr lang="en-GB" sz="1395" dirty="0">
              <a:highlight>
                <a:srgbClr val="FFFF00"/>
              </a:highlight>
              <a:latin typeface="Raleway"/>
              <a:cs typeface="Raleway"/>
            </a:endParaRPr>
          </a:p>
        </p:txBody>
      </p:sp>
      <p:sp>
        <p:nvSpPr>
          <p:cNvPr id="21" name="object 19">
            <a:hlinkClick r:id="rId4"/>
            <a:extLst>
              <a:ext uri="{FF2B5EF4-FFF2-40B4-BE49-F238E27FC236}">
                <a16:creationId xmlns:a16="http://schemas.microsoft.com/office/drawing/2014/main" id="{A8F6FEFC-2A30-05E2-EDB3-ACF85BB294C1}"/>
              </a:ext>
            </a:extLst>
          </p:cNvPr>
          <p:cNvSpPr txBox="1"/>
          <p:nvPr/>
        </p:nvSpPr>
        <p:spPr>
          <a:xfrm>
            <a:off x="500690" y="6251433"/>
            <a:ext cx="2049698" cy="154017"/>
          </a:xfrm>
          <a:prstGeom prst="rect">
            <a:avLst/>
          </a:prstGeom>
        </p:spPr>
        <p:txBody>
          <a:bodyPr vert="horz" wrap="square" lIns="0" tIns="0" rIns="0" bIns="0" rtlCol="0">
            <a:spAutoFit/>
          </a:bodyPr>
          <a:lstStyle/>
          <a:p>
            <a:pPr marL="7701"/>
            <a:r>
              <a:rPr sz="1001" spc="-12"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C</a:t>
            </a:r>
            <a:r>
              <a:rPr sz="1001" spc="-100"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 </a:t>
            </a:r>
            <a:r>
              <a:rPr sz="1001" spc="109"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OMPT</a:t>
            </a:r>
            <a:r>
              <a:rPr sz="1001" spc="-112"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 </a:t>
            </a:r>
            <a:r>
              <a:rPr sz="1001" spc="127"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ONVERNE</a:t>
            </a:r>
            <a:r>
              <a:rPr sz="1001" spc="-88"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 </a:t>
            </a:r>
            <a:r>
              <a:rPr sz="1001" spc="33"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Y.</a:t>
            </a:r>
            <a:r>
              <a:rPr sz="1001" spc="-106"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 </a:t>
            </a:r>
            <a:r>
              <a:rPr sz="1001" spc="112"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ORG.</a:t>
            </a:r>
            <a:r>
              <a:rPr sz="1001" spc="-106"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 </a:t>
            </a:r>
            <a:r>
              <a:rPr sz="1001" spc="55" dirty="0">
                <a:latin typeface="Raleway Medium" panose="020B0503030101060003" pitchFamily="34" charset="77"/>
                <a:cs typeface="Raleway-Medium"/>
                <a:hlinkClick r:id="rId4">
                  <a:extLst>
                    <a:ext uri="{A12FA001-AC4F-418D-AE19-62706E023703}">
                      <ahyp:hlinkClr xmlns:ahyp="http://schemas.microsoft.com/office/drawing/2018/hyperlinkcolor" val="tx"/>
                    </a:ext>
                  </a:extLst>
                </a:hlinkClick>
              </a:rPr>
              <a:t>UK </a:t>
            </a:r>
            <a:endParaRPr sz="1001" dirty="0">
              <a:latin typeface="Raleway Medium" panose="020B0503030101060003" pitchFamily="34" charset="77"/>
              <a:cs typeface="Raleway-Medium"/>
            </a:endParaRPr>
          </a:p>
        </p:txBody>
      </p:sp>
      <p:sp>
        <p:nvSpPr>
          <p:cNvPr id="2" name="object 4">
            <a:extLst>
              <a:ext uri="{FF2B5EF4-FFF2-40B4-BE49-F238E27FC236}">
                <a16:creationId xmlns:a16="http://schemas.microsoft.com/office/drawing/2014/main" id="{EA32BA98-4F01-B06B-A08E-0BAF223DC3CA}"/>
              </a:ext>
            </a:extLst>
          </p:cNvPr>
          <p:cNvSpPr txBox="1"/>
          <p:nvPr/>
        </p:nvSpPr>
        <p:spPr>
          <a:xfrm>
            <a:off x="500689" y="133795"/>
            <a:ext cx="4425271" cy="318755"/>
          </a:xfrm>
          <a:prstGeom prst="rect">
            <a:avLst/>
          </a:prstGeom>
        </p:spPr>
        <p:txBody>
          <a:bodyPr vert="horz" wrap="square" lIns="0" tIns="7316" rIns="0" bIns="0" rtlCol="0">
            <a:spAutoFit/>
          </a:bodyPr>
          <a:lstStyle/>
          <a:p>
            <a:pPr marL="7701">
              <a:spcBef>
                <a:spcPts val="58"/>
              </a:spcBef>
            </a:pPr>
            <a:r>
              <a:rPr lang="en-GB" sz="970" spc="182" dirty="0">
                <a:latin typeface="Raleway Medium" panose="020B0503030101060003" pitchFamily="34" charset="77"/>
                <a:cs typeface="Raleway-Medium"/>
              </a:rPr>
              <a:t>ART &amp; DESIGN: WELCOME TO THE ART GALLERY</a:t>
            </a:r>
          </a:p>
          <a:p>
            <a:pPr marL="7701">
              <a:spcBef>
                <a:spcPts val="58"/>
              </a:spcBef>
            </a:pPr>
            <a:r>
              <a:rPr lang="en-GB" sz="970" spc="182" dirty="0">
                <a:latin typeface="Raleway Medium" panose="020B0503030101060003" pitchFamily="34" charset="77"/>
                <a:cs typeface="Raleway-Medium"/>
              </a:rPr>
              <a:t>TEACHERS PACK KS2</a:t>
            </a:r>
          </a:p>
        </p:txBody>
      </p:sp>
    </p:spTree>
    <p:extLst>
      <p:ext uri="{BB962C8B-B14F-4D97-AF65-F5344CB8AC3E}">
        <p14:creationId xmlns:p14="http://schemas.microsoft.com/office/powerpoint/2010/main" val="3868027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55494-D84E-44C4-98C4-044F02C39056}"/>
              </a:ext>
            </a:extLst>
          </p:cNvPr>
          <p:cNvSpPr>
            <a:spLocks noGrp="1"/>
          </p:cNvSpPr>
          <p:nvPr>
            <p:ph type="title"/>
          </p:nvPr>
        </p:nvSpPr>
        <p:spPr>
          <a:xfrm>
            <a:off x="289560" y="121298"/>
            <a:ext cx="10515600" cy="1084758"/>
          </a:xfrm>
        </p:spPr>
        <p:txBody>
          <a:bodyPr>
            <a:normAutofit/>
          </a:bodyPr>
          <a:lstStyle/>
          <a:p>
            <a:r>
              <a:rPr lang="en-GB" sz="3200" dirty="0">
                <a:latin typeface="AW Conqueror Carved One" panose="020B0503040502020204" pitchFamily="34" charset="0"/>
              </a:rPr>
              <a:t>About the workshop</a:t>
            </a:r>
          </a:p>
        </p:txBody>
      </p:sp>
      <p:sp>
        <p:nvSpPr>
          <p:cNvPr id="4" name="TextBox 3">
            <a:extLst>
              <a:ext uri="{FF2B5EF4-FFF2-40B4-BE49-F238E27FC236}">
                <a16:creationId xmlns:a16="http://schemas.microsoft.com/office/drawing/2014/main" id="{3C3EBC42-4EC8-42B5-B47F-006A53B01C90}"/>
              </a:ext>
            </a:extLst>
          </p:cNvPr>
          <p:cNvSpPr txBox="1"/>
          <p:nvPr/>
        </p:nvSpPr>
        <p:spPr>
          <a:xfrm>
            <a:off x="289560" y="3139940"/>
            <a:ext cx="6545491" cy="3108543"/>
          </a:xfrm>
          <a:prstGeom prst="rect">
            <a:avLst/>
          </a:prstGeom>
          <a:noFill/>
        </p:spPr>
        <p:txBody>
          <a:bodyPr wrap="square" rtlCol="0">
            <a:spAutoFit/>
          </a:bodyPr>
          <a:lstStyle/>
          <a:p>
            <a:pPr marL="342900" indent="-342900">
              <a:buAutoNum type="arabicPeriod"/>
            </a:pPr>
            <a:r>
              <a:rPr lang="en-GB" sz="1400" dirty="0">
                <a:latin typeface="Raleway" pitchFamily="2" charset="0"/>
              </a:rPr>
              <a:t>Have a guided tour of the </a:t>
            </a:r>
            <a:r>
              <a:rPr lang="en-GB" sz="1400" i="1" dirty="0">
                <a:latin typeface="Raleway" pitchFamily="2" charset="0"/>
              </a:rPr>
              <a:t>Folk Art </a:t>
            </a:r>
            <a:r>
              <a:rPr lang="en-GB" sz="1400" dirty="0">
                <a:latin typeface="Raleway" pitchFamily="2" charset="0"/>
              </a:rPr>
              <a:t>exhibition</a:t>
            </a:r>
          </a:p>
          <a:p>
            <a:pPr marL="342900" indent="-342900">
              <a:buAutoNum type="arabicPeriod"/>
            </a:pPr>
            <a:r>
              <a:rPr lang="en-GB" sz="1400" dirty="0">
                <a:latin typeface="Raleway" pitchFamily="2" charset="0"/>
              </a:rPr>
              <a:t>Handling &amp; observational activities</a:t>
            </a:r>
          </a:p>
          <a:p>
            <a:pPr marL="342900" indent="-342900">
              <a:buAutoNum type="arabicPeriod"/>
            </a:pPr>
            <a:r>
              <a:rPr lang="en-GB" sz="1400" dirty="0">
                <a:latin typeface="Raleway" pitchFamily="2" charset="0"/>
              </a:rPr>
              <a:t>Testing mechanisms </a:t>
            </a:r>
          </a:p>
          <a:p>
            <a:pPr marL="342900" indent="-342900">
              <a:buFontTx/>
              <a:buAutoNum type="arabicPeriod"/>
            </a:pPr>
            <a:r>
              <a:rPr lang="en-GB" sz="1400" dirty="0">
                <a:latin typeface="Raleway" pitchFamily="2" charset="0"/>
              </a:rPr>
              <a:t>Students will take part in a practical workshop </a:t>
            </a:r>
          </a:p>
          <a:p>
            <a:endParaRPr lang="en-GB" sz="1400" b="1" dirty="0">
              <a:latin typeface="Raleway" pitchFamily="2" charset="0"/>
            </a:endParaRPr>
          </a:p>
          <a:p>
            <a:r>
              <a:rPr lang="en-GB" sz="1400" b="1" dirty="0">
                <a:latin typeface="Raleway" pitchFamily="2" charset="0"/>
              </a:rPr>
              <a:t>Key information</a:t>
            </a:r>
          </a:p>
          <a:p>
            <a:endParaRPr lang="en-GB" sz="1400" dirty="0">
              <a:latin typeface="Raleway" pitchFamily="2" charset="0"/>
            </a:endParaRPr>
          </a:p>
          <a:p>
            <a:r>
              <a:rPr lang="en-US" sz="1400" b="1" dirty="0">
                <a:latin typeface="Raleway" pitchFamily="2" charset="0"/>
              </a:rPr>
              <a:t>Workshop timings 10am – 2.00pm </a:t>
            </a:r>
          </a:p>
          <a:p>
            <a:r>
              <a:rPr lang="en-GB" sz="1400" b="1" dirty="0">
                <a:latin typeface="Raleway" pitchFamily="2" charset="0"/>
              </a:rPr>
              <a:t>Availability – From September 2024</a:t>
            </a:r>
          </a:p>
          <a:p>
            <a:r>
              <a:rPr lang="en-US" sz="1400" dirty="0">
                <a:latin typeface="Raleway" pitchFamily="2" charset="0"/>
              </a:rPr>
              <a:t>Maximum capacity 35 per individual workshop. We can accommodate 2 classes at once. </a:t>
            </a:r>
          </a:p>
          <a:p>
            <a:endParaRPr lang="en-GB" sz="1400" dirty="0">
              <a:latin typeface="Raleway Medium" pitchFamily="2" charset="0"/>
            </a:endParaRPr>
          </a:p>
          <a:p>
            <a:r>
              <a:rPr lang="en-GB" sz="1400" dirty="0">
                <a:latin typeface="Raleway Medium" pitchFamily="2" charset="0"/>
              </a:rPr>
              <a:t>How to book</a:t>
            </a:r>
          </a:p>
          <a:p>
            <a:r>
              <a:rPr lang="en-GB" sz="1400" dirty="0">
                <a:latin typeface="Raleway" pitchFamily="2" charset="0"/>
              </a:rPr>
              <a:t>Email: </a:t>
            </a:r>
            <a:r>
              <a:rPr lang="en-GB" sz="1400" dirty="0">
                <a:latin typeface="Raleway" pitchFamily="2" charset="0"/>
                <a:hlinkClick r:id="rId3"/>
              </a:rPr>
              <a:t>learning@comptonverney.org.uk</a:t>
            </a:r>
            <a:r>
              <a:rPr lang="en-GB" sz="1400" dirty="0">
                <a:latin typeface="Raleway" pitchFamily="2" charset="0"/>
              </a:rPr>
              <a:t> </a:t>
            </a:r>
            <a:r>
              <a:rPr lang="en-GB" sz="1400" dirty="0">
                <a:latin typeface="Raleway" pitchFamily="2" charset="0"/>
                <a:hlinkClick r:id="rId4"/>
              </a:rPr>
              <a:t>Tel:01926</a:t>
            </a:r>
            <a:r>
              <a:rPr lang="en-GB" sz="1400" dirty="0">
                <a:latin typeface="Raleway" pitchFamily="2" charset="0"/>
              </a:rPr>
              <a:t> 645563</a:t>
            </a:r>
          </a:p>
        </p:txBody>
      </p:sp>
      <p:sp>
        <p:nvSpPr>
          <p:cNvPr id="6" name="TextBox 5">
            <a:extLst>
              <a:ext uri="{FF2B5EF4-FFF2-40B4-BE49-F238E27FC236}">
                <a16:creationId xmlns:a16="http://schemas.microsoft.com/office/drawing/2014/main" id="{2B51BDB1-6B97-4B24-BC5E-A3EECD00843F}"/>
              </a:ext>
            </a:extLst>
          </p:cNvPr>
          <p:cNvSpPr txBox="1"/>
          <p:nvPr/>
        </p:nvSpPr>
        <p:spPr>
          <a:xfrm>
            <a:off x="289559" y="1206056"/>
            <a:ext cx="11776749" cy="2031325"/>
          </a:xfrm>
          <a:prstGeom prst="rect">
            <a:avLst/>
          </a:prstGeom>
          <a:noFill/>
        </p:spPr>
        <p:txBody>
          <a:bodyPr wrap="square">
            <a:spAutoFit/>
          </a:bodyPr>
          <a:lstStyle/>
          <a:p>
            <a:r>
              <a:rPr lang="en-US" sz="1400" dirty="0">
                <a:latin typeface="Raleway"/>
              </a:rPr>
              <a:t>In the morning, students will visit Compton Verney’s </a:t>
            </a:r>
            <a:r>
              <a:rPr lang="en-US" sz="1400" i="1" dirty="0">
                <a:latin typeface="Raleway"/>
              </a:rPr>
              <a:t>British Folk Art e</a:t>
            </a:r>
            <a:r>
              <a:rPr lang="en-US" sz="1400" dirty="0">
                <a:latin typeface="Raleway"/>
              </a:rPr>
              <a:t>xhibition with a member of the Learning Team, where they will explore works from </a:t>
            </a:r>
            <a:r>
              <a:rPr lang="en-GB" sz="1400" dirty="0">
                <a:latin typeface="Raleway"/>
              </a:rPr>
              <a:t>various folk artists, finding out that they were not just nice to look at but also functional.</a:t>
            </a:r>
          </a:p>
          <a:p>
            <a:endParaRPr lang="en-GB" sz="1400" dirty="0">
              <a:latin typeface="Raleway"/>
            </a:endParaRPr>
          </a:p>
          <a:p>
            <a:r>
              <a:rPr lang="en-US" sz="1400" dirty="0">
                <a:latin typeface="Raleway"/>
              </a:rPr>
              <a:t>Students will have the opportunity to handle some of the folk art objects and sketch some of the artworks in the exhibition to use in the afternoon workshop. They will also get to explore and investigate a selection of mechanisms that make objects move.</a:t>
            </a:r>
          </a:p>
          <a:p>
            <a:endParaRPr lang="en-US" sz="1400" dirty="0">
              <a:latin typeface="Raleway"/>
            </a:endParaRPr>
          </a:p>
          <a:p>
            <a:r>
              <a:rPr lang="en-US" sz="1400" dirty="0">
                <a:latin typeface="Raleway"/>
              </a:rPr>
              <a:t>In the afternoon, students will have the opportunity to experiment with moving parts then create their own weather vane using a variety of design technology materials and tools.</a:t>
            </a:r>
          </a:p>
          <a:p>
            <a:endParaRPr lang="en-US" sz="1400" dirty="0">
              <a:latin typeface="Raleway"/>
            </a:endParaRPr>
          </a:p>
        </p:txBody>
      </p:sp>
      <p:pic>
        <p:nvPicPr>
          <p:cNvPr id="2050" name="ymail_attachmentIde5583191-9ad7-4514-b168-8a0fa06112f9" descr="e5583191-9ad7-4514-b168-8a0fa06112f9">
            <a:extLst>
              <a:ext uri="{FF2B5EF4-FFF2-40B4-BE49-F238E27FC236}">
                <a16:creationId xmlns:a16="http://schemas.microsoft.com/office/drawing/2014/main" id="{3A06C2C2-DF25-4BB6-A14A-0B01AFB94BE8}"/>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rot="5583731">
            <a:off x="6239173" y="3168688"/>
            <a:ext cx="6159380" cy="576537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0242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347718-153A-4990-AE02-C0DC33642F0F}"/>
              </a:ext>
            </a:extLst>
          </p:cNvPr>
          <p:cNvSpPr txBox="1"/>
          <p:nvPr/>
        </p:nvSpPr>
        <p:spPr>
          <a:xfrm>
            <a:off x="450761" y="1019218"/>
            <a:ext cx="10846651" cy="4801314"/>
          </a:xfrm>
          <a:prstGeom prst="rect">
            <a:avLst/>
          </a:prstGeom>
          <a:noFill/>
        </p:spPr>
        <p:txBody>
          <a:bodyPr wrap="square" rtlCol="0">
            <a:spAutoFit/>
          </a:bodyPr>
          <a:lstStyle/>
          <a:p>
            <a:pPr marL="285750" indent="-285750">
              <a:buFont typeface="Arial" panose="020B0604020202020204" pitchFamily="34" charset="0"/>
              <a:buChar char="•"/>
            </a:pPr>
            <a:endParaRPr lang="en-GB" sz="1600" dirty="0">
              <a:latin typeface="Raleway" pitchFamily="2" charset="0"/>
            </a:endParaRPr>
          </a:p>
          <a:p>
            <a:pPr marL="285750" indent="-285750">
              <a:buFont typeface="Arial"/>
              <a:buChar char="•"/>
            </a:pPr>
            <a:r>
              <a:rPr lang="en-GB" dirty="0">
                <a:latin typeface="Raleway" pitchFamily="2" charset="0"/>
                <a:ea typeface="+mn-lt"/>
                <a:cs typeface="+mn-lt"/>
              </a:rPr>
              <a:t>To explore the art works of 19th and early 20th century craftspeople through original objects and artworks.</a:t>
            </a:r>
          </a:p>
          <a:p>
            <a:pPr marL="285750" indent="-285750">
              <a:buFont typeface="Arial"/>
              <a:buChar char="•"/>
            </a:pPr>
            <a:r>
              <a:rPr lang="en-GB" dirty="0">
                <a:latin typeface="Raleway" pitchFamily="2" charset="0"/>
                <a:ea typeface="+mn-lt"/>
                <a:cs typeface="+mn-lt"/>
              </a:rPr>
              <a:t>To participate in an interactive gallery experience </a:t>
            </a:r>
          </a:p>
          <a:p>
            <a:pPr marL="285750" indent="-285750">
              <a:buFont typeface="Arial"/>
              <a:buChar char="•"/>
            </a:pPr>
            <a:r>
              <a:rPr lang="en-GB" dirty="0">
                <a:latin typeface="Raleway" pitchFamily="2" charset="0"/>
                <a:ea typeface="+mn-lt"/>
                <a:cs typeface="+mn-lt"/>
              </a:rPr>
              <a:t>To develop a </a:t>
            </a:r>
            <a:r>
              <a:rPr lang="en-US" dirty="0">
                <a:latin typeface="Raleway" pitchFamily="2" charset="0"/>
              </a:rPr>
              <a:t>repertoire of knowledge, understanding and skills in order to design and make high-quality prototypes and products for a wide range of users.</a:t>
            </a:r>
            <a:endParaRPr lang="en-GB" dirty="0">
              <a:latin typeface="Raleway" pitchFamily="2" charset="0"/>
              <a:ea typeface="+mn-lt"/>
              <a:cs typeface="+mn-lt"/>
            </a:endParaRPr>
          </a:p>
          <a:p>
            <a:pPr marL="285750" indent="-285750">
              <a:buFont typeface="Arial"/>
              <a:buChar char="•"/>
            </a:pPr>
            <a:r>
              <a:rPr lang="en-GB" dirty="0">
                <a:latin typeface="Raleway" pitchFamily="2" charset="0"/>
                <a:ea typeface="+mn-lt"/>
                <a:cs typeface="+mn-lt"/>
              </a:rPr>
              <a:t>To understand how to create a weather vane using a range of wood work materials and tools.</a:t>
            </a:r>
          </a:p>
          <a:p>
            <a:pPr marL="285750" indent="-285750">
              <a:buFont typeface="Arial" panose="020B0604020202020204" pitchFamily="34" charset="0"/>
              <a:buChar char="•"/>
            </a:pPr>
            <a:r>
              <a:rPr lang="en-GB" dirty="0">
                <a:latin typeface="Raleway" pitchFamily="2" charset="0"/>
              </a:rPr>
              <a:t>E</a:t>
            </a:r>
            <a:r>
              <a:rPr lang="en-US" dirty="0" err="1">
                <a:latin typeface="Raleway" pitchFamily="2" charset="0"/>
              </a:rPr>
              <a:t>xplore</a:t>
            </a:r>
            <a:r>
              <a:rPr lang="en-US" dirty="0">
                <a:latin typeface="Raleway" pitchFamily="2" charset="0"/>
              </a:rPr>
              <a:t> and use mechanisms </a:t>
            </a:r>
            <a:r>
              <a:rPr lang="en-GB" dirty="0"/>
              <a:t> </a:t>
            </a:r>
          </a:p>
          <a:p>
            <a:pPr marL="285750" indent="-285750">
              <a:buFont typeface="Arial" panose="020B0604020202020204" pitchFamily="34" charset="0"/>
              <a:buChar char="•"/>
            </a:pPr>
            <a:r>
              <a:rPr lang="en-GB" dirty="0">
                <a:latin typeface="Raleway" pitchFamily="2" charset="0"/>
              </a:rPr>
              <a:t>To understand </a:t>
            </a:r>
            <a:r>
              <a:rPr lang="en-US" dirty="0">
                <a:latin typeface="Raleway" pitchFamily="2" charset="0"/>
              </a:rPr>
              <a:t>that wind vanes are used to measure wind direction and be able to tell the wind direction from their own wind vane. Students will understand that wind direction and weather are correlated.</a:t>
            </a:r>
            <a:endParaRPr lang="en-GB" dirty="0">
              <a:latin typeface="Raleway" pitchFamily="2" charset="0"/>
            </a:endParaRPr>
          </a:p>
          <a:p>
            <a:pPr marL="285750" indent="-285750">
              <a:buFont typeface="Arial" panose="020B0604020202020204" pitchFamily="34" charset="0"/>
              <a:buChar char="•"/>
            </a:pPr>
            <a:endParaRPr lang="en-GB" sz="1400" dirty="0">
              <a:latin typeface="Raleway" pitchFamily="2" charset="0"/>
            </a:endParaRPr>
          </a:p>
          <a:p>
            <a:pPr marL="285750" indent="-285750">
              <a:buFont typeface="Arial" panose="020B0604020202020204" pitchFamily="34" charset="0"/>
              <a:buChar char="•"/>
            </a:pPr>
            <a:endParaRPr lang="en-GB" sz="1400" dirty="0">
              <a:latin typeface="Raleway" pitchFamily="2" charset="0"/>
            </a:endParaRPr>
          </a:p>
          <a:p>
            <a:endParaRPr lang="en-GB" sz="1600" dirty="0">
              <a:latin typeface="Raleway" pitchFamily="2" charset="0"/>
            </a:endParaRPr>
          </a:p>
          <a:p>
            <a:endParaRPr lang="en-GB" sz="1600" dirty="0">
              <a:latin typeface="Raleway" pitchFamily="2" charset="0"/>
            </a:endParaRPr>
          </a:p>
          <a:p>
            <a:endParaRPr lang="en-GB" sz="1600" dirty="0">
              <a:latin typeface="Raleway" pitchFamily="2" charset="0"/>
            </a:endParaRPr>
          </a:p>
          <a:p>
            <a:endParaRPr lang="en-GB" sz="1600" dirty="0">
              <a:latin typeface="+mj-lt"/>
            </a:endParaRPr>
          </a:p>
          <a:p>
            <a:endParaRPr lang="en-GB" dirty="0"/>
          </a:p>
        </p:txBody>
      </p:sp>
      <p:sp>
        <p:nvSpPr>
          <p:cNvPr id="2" name="TextBox 1">
            <a:extLst>
              <a:ext uri="{FF2B5EF4-FFF2-40B4-BE49-F238E27FC236}">
                <a16:creationId xmlns:a16="http://schemas.microsoft.com/office/drawing/2014/main" id="{D2F4268A-048A-D737-0788-6201598BBC1F}"/>
              </a:ext>
            </a:extLst>
          </p:cNvPr>
          <p:cNvSpPr txBox="1"/>
          <p:nvPr/>
        </p:nvSpPr>
        <p:spPr>
          <a:xfrm>
            <a:off x="384048" y="428179"/>
            <a:ext cx="6599458" cy="707886"/>
          </a:xfrm>
          <a:prstGeom prst="rect">
            <a:avLst/>
          </a:prstGeom>
          <a:noFill/>
        </p:spPr>
        <p:txBody>
          <a:bodyPr wrap="square" rtlCol="0">
            <a:spAutoFit/>
          </a:bodyPr>
          <a:lstStyle/>
          <a:p>
            <a:r>
              <a:rPr lang="en-GB" sz="4000" dirty="0">
                <a:latin typeface="AW Conqueror Carved One" panose="020B0503040502020204" pitchFamily="34" charset="0"/>
              </a:rPr>
              <a:t>Learning Objectives</a:t>
            </a:r>
          </a:p>
        </p:txBody>
      </p:sp>
      <p:sp>
        <p:nvSpPr>
          <p:cNvPr id="3" name="TextBox 2">
            <a:extLst>
              <a:ext uri="{FF2B5EF4-FFF2-40B4-BE49-F238E27FC236}">
                <a16:creationId xmlns:a16="http://schemas.microsoft.com/office/drawing/2014/main" id="{2EB18AF4-FB13-1D6F-B662-7A59D9CB42E3}"/>
              </a:ext>
            </a:extLst>
          </p:cNvPr>
          <p:cNvSpPr txBox="1"/>
          <p:nvPr/>
        </p:nvSpPr>
        <p:spPr>
          <a:xfrm>
            <a:off x="384048" y="4039894"/>
            <a:ext cx="7393356" cy="707886"/>
          </a:xfrm>
          <a:prstGeom prst="rect">
            <a:avLst/>
          </a:prstGeom>
          <a:noFill/>
        </p:spPr>
        <p:txBody>
          <a:bodyPr wrap="square" rtlCol="0">
            <a:spAutoFit/>
          </a:bodyPr>
          <a:lstStyle/>
          <a:p>
            <a:r>
              <a:rPr lang="en-GB" sz="4000" dirty="0">
                <a:latin typeface="AW Conqueror Carved One" panose="020B0503040502020204" pitchFamily="34" charset="0"/>
              </a:rPr>
              <a:t>Learning Outcomes</a:t>
            </a:r>
          </a:p>
        </p:txBody>
      </p:sp>
      <p:sp>
        <p:nvSpPr>
          <p:cNvPr id="5" name="TextBox 4">
            <a:extLst>
              <a:ext uri="{FF2B5EF4-FFF2-40B4-BE49-F238E27FC236}">
                <a16:creationId xmlns:a16="http://schemas.microsoft.com/office/drawing/2014/main" id="{0712B980-D874-AFAA-A409-1CCC726113C6}"/>
              </a:ext>
            </a:extLst>
          </p:cNvPr>
          <p:cNvSpPr txBox="1"/>
          <p:nvPr/>
        </p:nvSpPr>
        <p:spPr>
          <a:xfrm>
            <a:off x="450761" y="4747780"/>
            <a:ext cx="10846651" cy="1754326"/>
          </a:xfrm>
          <a:prstGeom prst="rect">
            <a:avLst/>
          </a:prstGeom>
          <a:noFill/>
        </p:spPr>
        <p:txBody>
          <a:bodyPr wrap="square" rtlCol="0">
            <a:spAutoFit/>
          </a:bodyPr>
          <a:lstStyle/>
          <a:p>
            <a:pPr marL="285750" indent="-285750">
              <a:buFont typeface="Arial"/>
              <a:buChar char="•"/>
            </a:pPr>
            <a:r>
              <a:rPr lang="en-GB" dirty="0">
                <a:latin typeface="Raleway" pitchFamily="2" charset="0"/>
                <a:ea typeface="+mn-lt"/>
                <a:cs typeface="+mn-lt"/>
              </a:rPr>
              <a:t> An appreciation of British folk art and  life in the late 19</a:t>
            </a:r>
            <a:r>
              <a:rPr lang="en-GB" baseline="30000" dirty="0">
                <a:latin typeface="Raleway" pitchFamily="2" charset="0"/>
                <a:ea typeface="+mn-lt"/>
                <a:cs typeface="+mn-lt"/>
              </a:rPr>
              <a:t>th</a:t>
            </a:r>
            <a:r>
              <a:rPr lang="en-GB" dirty="0">
                <a:latin typeface="Raleway" pitchFamily="2" charset="0"/>
                <a:ea typeface="+mn-lt"/>
                <a:cs typeface="+mn-lt"/>
              </a:rPr>
              <a:t> Century. </a:t>
            </a:r>
          </a:p>
          <a:p>
            <a:pPr marL="285750" indent="-285750">
              <a:buFont typeface="Arial"/>
              <a:buChar char="•"/>
            </a:pPr>
            <a:r>
              <a:rPr lang="en-GB" dirty="0">
                <a:latin typeface="Raleway" pitchFamily="2" charset="0"/>
                <a:ea typeface="+mn-lt"/>
                <a:cs typeface="+mn-lt"/>
              </a:rPr>
              <a:t>Knowledge of life, customs and craft skills in the 19</a:t>
            </a:r>
            <a:r>
              <a:rPr lang="en-GB" baseline="30000" dirty="0">
                <a:latin typeface="Raleway" pitchFamily="2" charset="0"/>
                <a:ea typeface="+mn-lt"/>
                <a:cs typeface="+mn-lt"/>
              </a:rPr>
              <a:t>th</a:t>
            </a:r>
            <a:r>
              <a:rPr lang="en-GB" dirty="0">
                <a:latin typeface="Raleway" pitchFamily="2" charset="0"/>
                <a:ea typeface="+mn-lt"/>
                <a:cs typeface="+mn-lt"/>
              </a:rPr>
              <a:t> Century. </a:t>
            </a:r>
            <a:endParaRPr lang="en-GB" dirty="0">
              <a:latin typeface="Raleway" pitchFamily="2" charset="0"/>
            </a:endParaRPr>
          </a:p>
          <a:p>
            <a:pPr marL="285750" indent="-285750">
              <a:buFont typeface="Arial"/>
              <a:buChar char="•"/>
            </a:pPr>
            <a:r>
              <a:rPr lang="en-GB" dirty="0">
                <a:latin typeface="Raleway" pitchFamily="2" charset="0"/>
                <a:ea typeface="+mn-lt"/>
                <a:cs typeface="+mn-lt"/>
              </a:rPr>
              <a:t>An understanding of simple mechanisms.</a:t>
            </a:r>
          </a:p>
          <a:p>
            <a:pPr marL="285750" indent="-285750">
              <a:buFont typeface="Arial"/>
              <a:buChar char="•"/>
            </a:pPr>
            <a:r>
              <a:rPr lang="en-GB" dirty="0">
                <a:latin typeface="Raleway" pitchFamily="2" charset="0"/>
                <a:ea typeface="+mn-lt"/>
                <a:cs typeface="+mn-lt"/>
              </a:rPr>
              <a:t>Developed artistic skills, including knowledge of different ways to tell a story with a whirligig. </a:t>
            </a:r>
            <a:endParaRPr lang="en-GB" dirty="0">
              <a:latin typeface="Raleway" pitchFamily="2" charset="0"/>
              <a:cs typeface="Calibri" panose="020F0502020204030204"/>
            </a:endParaRPr>
          </a:p>
          <a:p>
            <a:pPr marL="285750" indent="-285750">
              <a:buFont typeface="Arial" panose="020B0604020202020204" pitchFamily="34" charset="0"/>
              <a:buChar char="•"/>
            </a:pPr>
            <a:r>
              <a:rPr lang="en-GB" dirty="0">
                <a:latin typeface="Raleway" pitchFamily="2" charset="0"/>
              </a:rPr>
              <a:t> </a:t>
            </a:r>
            <a:r>
              <a:rPr lang="en-US" dirty="0">
                <a:latin typeface="Raleway" pitchFamily="2" charset="0"/>
              </a:rPr>
              <a:t>Create a wind vane to measure wind direction.</a:t>
            </a:r>
          </a:p>
          <a:p>
            <a:endParaRPr lang="en-GB" dirty="0"/>
          </a:p>
        </p:txBody>
      </p:sp>
    </p:spTree>
    <p:extLst>
      <p:ext uri="{BB962C8B-B14F-4D97-AF65-F5344CB8AC3E}">
        <p14:creationId xmlns:p14="http://schemas.microsoft.com/office/powerpoint/2010/main" val="959495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9975-57FF-566C-B5AC-C8EA824D1007}"/>
              </a:ext>
            </a:extLst>
          </p:cNvPr>
          <p:cNvSpPr>
            <a:spLocks noGrp="1"/>
          </p:cNvSpPr>
          <p:nvPr>
            <p:ph type="title"/>
          </p:nvPr>
        </p:nvSpPr>
        <p:spPr/>
        <p:txBody>
          <a:bodyPr>
            <a:normAutofit/>
          </a:bodyPr>
          <a:lstStyle/>
          <a:p>
            <a:r>
              <a:rPr lang="en-GB" sz="3200" dirty="0">
                <a:latin typeface="AW Conqueror Carved One" panose="020B0503040502020204" pitchFamily="34" charset="0"/>
              </a:rPr>
              <a:t>Top Tips for planning your visit</a:t>
            </a:r>
          </a:p>
        </p:txBody>
      </p:sp>
      <p:sp>
        <p:nvSpPr>
          <p:cNvPr id="4" name="Content Placeholder 2">
            <a:extLst>
              <a:ext uri="{FF2B5EF4-FFF2-40B4-BE49-F238E27FC236}">
                <a16:creationId xmlns:a16="http://schemas.microsoft.com/office/drawing/2014/main" id="{97557989-7D99-0C91-9B70-EBDA405DA3C0}"/>
              </a:ext>
            </a:extLst>
          </p:cNvPr>
          <p:cNvSpPr txBox="1">
            <a:spLocks/>
          </p:cNvSpPr>
          <p:nvPr/>
        </p:nvSpPr>
        <p:spPr>
          <a:xfrm>
            <a:off x="838200" y="1690688"/>
            <a:ext cx="10515600" cy="4631454"/>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buFont typeface="Courier New" panose="02070309020205020404" pitchFamily="49" charset="0"/>
              <a:buChar char="o"/>
            </a:pPr>
            <a:r>
              <a:rPr lang="en-GB" sz="1500" dirty="0">
                <a:latin typeface="Raleway" pitchFamily="2" charset="0"/>
              </a:rPr>
              <a:t>Prior to your visit, please make us aware of any students with additional requirements or special needs so we can make all necessary arrangements to support your students.</a:t>
            </a:r>
          </a:p>
          <a:p>
            <a:pPr>
              <a:lnSpc>
                <a:spcPct val="110000"/>
              </a:lnSpc>
              <a:buFont typeface="Courier New" panose="02070309020205020404" pitchFamily="49" charset="0"/>
              <a:buChar char="o"/>
            </a:pPr>
            <a:r>
              <a:rPr lang="en-GB" sz="1500" dirty="0">
                <a:latin typeface="Raleway" pitchFamily="2" charset="0"/>
              </a:rPr>
              <a:t>Your class should be divided into a maximum of 5 groups prior to arrival, with 5 - 6 students in each group with a responsible adult per group.</a:t>
            </a:r>
          </a:p>
          <a:p>
            <a:pPr>
              <a:lnSpc>
                <a:spcPct val="110000"/>
              </a:lnSpc>
              <a:buFont typeface="Courier New" panose="02070309020205020404" pitchFamily="49" charset="0"/>
              <a:buChar char="o"/>
            </a:pPr>
            <a:r>
              <a:rPr lang="en-GB" sz="1500" dirty="0">
                <a:latin typeface="Raleway" pitchFamily="2" charset="0"/>
              </a:rPr>
              <a:t>We encourage all adults to lead by example, that includes getting stuck in and having a go at the activities too!</a:t>
            </a:r>
          </a:p>
          <a:p>
            <a:pPr>
              <a:lnSpc>
                <a:spcPct val="110000"/>
              </a:lnSpc>
              <a:buFont typeface="Courier New" panose="02070309020205020404" pitchFamily="49" charset="0"/>
              <a:buChar char="o"/>
            </a:pPr>
            <a:r>
              <a:rPr lang="en-GB" sz="1500" dirty="0">
                <a:latin typeface="Raleway" pitchFamily="2" charset="0"/>
              </a:rPr>
              <a:t>We’re a cashless site, please contact us in advance if you would like the children to visit the shop.</a:t>
            </a:r>
          </a:p>
          <a:p>
            <a:pPr>
              <a:lnSpc>
                <a:spcPct val="110000"/>
              </a:lnSpc>
              <a:buFont typeface="Courier New" panose="02070309020205020404" pitchFamily="49" charset="0"/>
              <a:buChar char="o"/>
            </a:pPr>
            <a:r>
              <a:rPr lang="en-GB" sz="1500" dirty="0">
                <a:latin typeface="Raleway" pitchFamily="2" charset="0"/>
              </a:rPr>
              <a:t>Students will need to bring a packed lunch, and be supervised during lunch break.</a:t>
            </a:r>
          </a:p>
          <a:p>
            <a:pPr>
              <a:lnSpc>
                <a:spcPct val="110000"/>
              </a:lnSpc>
              <a:buFont typeface="Courier New" panose="02070309020205020404" pitchFamily="49" charset="0"/>
              <a:buChar char="o"/>
            </a:pPr>
            <a:r>
              <a:rPr lang="en-GB" sz="1500" dirty="0">
                <a:latin typeface="Raleway" pitchFamily="2" charset="0"/>
              </a:rPr>
              <a:t>Teacher ratio for EYFS settings and Primary Schools 1:6</a:t>
            </a:r>
          </a:p>
          <a:p>
            <a:pPr>
              <a:lnSpc>
                <a:spcPct val="110000"/>
              </a:lnSpc>
              <a:buFont typeface="Courier New" panose="02070309020205020404" pitchFamily="49" charset="0"/>
              <a:buChar char="o"/>
            </a:pPr>
            <a:r>
              <a:rPr lang="en-GB" sz="1500" dirty="0">
                <a:latin typeface="Raleway" pitchFamily="2" charset="0"/>
              </a:rPr>
              <a:t>Children 12 years old and under must be accompanied by an adult at all times.  The supervising adult must be over the age of 18.</a:t>
            </a:r>
          </a:p>
          <a:p>
            <a:pPr>
              <a:lnSpc>
                <a:spcPct val="110000"/>
              </a:lnSpc>
              <a:buFont typeface="Courier New" panose="02070309020205020404" pitchFamily="49" charset="0"/>
              <a:buChar char="o"/>
            </a:pPr>
            <a:r>
              <a:rPr lang="en-GB" sz="1500" dirty="0">
                <a:latin typeface="Raleway" pitchFamily="2" charset="0"/>
              </a:rPr>
              <a:t>We cannot lead workshops or tours without a teacher present.</a:t>
            </a:r>
          </a:p>
          <a:p>
            <a:pPr>
              <a:lnSpc>
                <a:spcPct val="110000"/>
              </a:lnSpc>
              <a:buFont typeface="Courier New" panose="02070309020205020404" pitchFamily="49" charset="0"/>
              <a:buChar char="o"/>
            </a:pPr>
            <a:r>
              <a:rPr lang="en-GB" sz="1500" dirty="0">
                <a:latin typeface="Raleway" pitchFamily="2" charset="0"/>
              </a:rPr>
              <a:t>Teachers are responsible for managing the behaviour of their class</a:t>
            </a:r>
          </a:p>
          <a:p>
            <a:pPr>
              <a:lnSpc>
                <a:spcPct val="110000"/>
              </a:lnSpc>
              <a:buFont typeface="Courier New" panose="02070309020205020404" pitchFamily="49" charset="0"/>
              <a:buChar char="o"/>
            </a:pPr>
            <a:r>
              <a:rPr lang="en-GB" sz="1500" dirty="0">
                <a:latin typeface="Raleway" pitchFamily="2" charset="0"/>
              </a:rPr>
              <a:t>Your group will need appropriate clothing for the weather conditions such as waterproofs, wellington boots or walking boots, long sleeved tops and trousers; sun-cream, sun hats and water bottles. Spare clothing, hats, gloves may be useful.</a:t>
            </a:r>
          </a:p>
          <a:p>
            <a:pPr>
              <a:lnSpc>
                <a:spcPct val="110000"/>
              </a:lnSpc>
              <a:buFont typeface="Courier New" panose="02070309020205020404" pitchFamily="49" charset="0"/>
              <a:buChar char="o"/>
            </a:pPr>
            <a:r>
              <a:rPr lang="en-GB" sz="1500" dirty="0">
                <a:latin typeface="Raleway" pitchFamily="2" charset="0"/>
              </a:rPr>
              <a:t>Outdoor learning workshops take outside in all weather conditions.  An indoor alternative will only be sought in the case of extreme weather, this will be discussed with you as weather conditions are monitored closer to your visit.</a:t>
            </a:r>
          </a:p>
          <a:p>
            <a:pPr>
              <a:buFont typeface="Courier New" panose="02070309020205020404" pitchFamily="49" charset="0"/>
              <a:buChar char="o"/>
            </a:pPr>
            <a:endParaRPr lang="en-GB" sz="1400" dirty="0">
              <a:latin typeface="Raleway" pitchFamily="2" charset="0"/>
            </a:endParaRPr>
          </a:p>
          <a:p>
            <a:pPr>
              <a:buFont typeface="Courier New" panose="02070309020205020404" pitchFamily="49" charset="0"/>
              <a:buChar char="o"/>
            </a:pPr>
            <a:endParaRPr lang="en-GB" sz="1400" dirty="0">
              <a:latin typeface="Raleway" pitchFamily="2" charset="0"/>
            </a:endParaRPr>
          </a:p>
          <a:p>
            <a:pPr marL="0" indent="0">
              <a:buNone/>
            </a:pPr>
            <a:endParaRPr lang="en-GB" sz="1400" dirty="0">
              <a:latin typeface="Raleway" pitchFamily="2" charset="0"/>
            </a:endParaRPr>
          </a:p>
          <a:p>
            <a:pPr>
              <a:buFont typeface="Courier New" panose="02070309020205020404" pitchFamily="49" charset="0"/>
              <a:buChar char="o"/>
            </a:pPr>
            <a:endParaRPr lang="en-GB" sz="1400" dirty="0">
              <a:latin typeface="Raleway" pitchFamily="2" charset="0"/>
            </a:endParaRPr>
          </a:p>
          <a:p>
            <a:pPr>
              <a:buFont typeface="Courier New" panose="02070309020205020404" pitchFamily="49" charset="0"/>
              <a:buChar char="o"/>
            </a:pPr>
            <a:endParaRPr lang="en-GB" sz="1400" dirty="0">
              <a:latin typeface="Raleway" pitchFamily="2" charset="0"/>
            </a:endParaRPr>
          </a:p>
        </p:txBody>
      </p:sp>
    </p:spTree>
    <p:extLst>
      <p:ext uri="{BB962C8B-B14F-4D97-AF65-F5344CB8AC3E}">
        <p14:creationId xmlns:p14="http://schemas.microsoft.com/office/powerpoint/2010/main" val="142878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1457</TotalTime>
  <Words>1070</Words>
  <Application>Microsoft Office PowerPoint</Application>
  <PresentationFormat>Widescreen</PresentationFormat>
  <Paragraphs>93</Paragraphs>
  <Slides>7</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Aptos</vt:lpstr>
      <vt:lpstr>Aptos Display</vt:lpstr>
      <vt:lpstr>Arial</vt:lpstr>
      <vt:lpstr>AW Conqueror Carved One</vt:lpstr>
      <vt:lpstr>AW Conqueror Inline</vt:lpstr>
      <vt:lpstr>Courier New</vt:lpstr>
      <vt:lpstr>Raleway</vt:lpstr>
      <vt:lpstr>Raleway ExtraBold</vt:lpstr>
      <vt:lpstr>Raleway Medium</vt:lpstr>
      <vt:lpstr>Office Theme</vt:lpstr>
      <vt:lpstr>Folk &amp; Function Welcome to the Art Gallery </vt:lpstr>
      <vt:lpstr>Contents</vt:lpstr>
      <vt:lpstr>About Compton Verney </vt:lpstr>
      <vt:lpstr>About FOLK ART</vt:lpstr>
      <vt:lpstr>About the workshop</vt:lpstr>
      <vt:lpstr>PowerPoint Presentation</vt:lpstr>
      <vt:lpstr>Top Tips for planning your visit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Art Gallery   EYFS &amp; KS1 Teacher Pack</dc:title>
  <dc:creator>Emma Gardner</dc:creator>
  <cp:lastModifiedBy>Louise Sinclair</cp:lastModifiedBy>
  <cp:revision>100</cp:revision>
  <dcterms:created xsi:type="dcterms:W3CDTF">2024-04-27T15:59:23Z</dcterms:created>
  <dcterms:modified xsi:type="dcterms:W3CDTF">2024-07-15T14:29:20Z</dcterms:modified>
</cp:coreProperties>
</file>