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9" r:id="rId2"/>
    <p:sldId id="265" r:id="rId3"/>
    <p:sldId id="268" r:id="rId4"/>
    <p:sldId id="258" r:id="rId5"/>
    <p:sldId id="264" r:id="rId6"/>
    <p:sldId id="259" r:id="rId7"/>
    <p:sldId id="260"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40" d="100"/>
          <a:sy n="40" d="100"/>
        </p:scale>
        <p:origin x="2150" y="8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F06509-7546-1046-D256-B348911BFD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59774E2-86B8-0D31-E292-5BB8255A4A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78D19-D583-4BA2-9850-A3856A12B0DE}" type="datetimeFigureOut">
              <a:rPr lang="en-GB" smtClean="0"/>
              <a:t>15/07/2024</a:t>
            </a:fld>
            <a:endParaRPr lang="en-GB"/>
          </a:p>
        </p:txBody>
      </p:sp>
      <p:sp>
        <p:nvSpPr>
          <p:cNvPr id="4" name="Footer Placeholder 3">
            <a:extLst>
              <a:ext uri="{FF2B5EF4-FFF2-40B4-BE49-F238E27FC236}">
                <a16:creationId xmlns:a16="http://schemas.microsoft.com/office/drawing/2014/main" id="{D203E5CC-607C-B71C-E52F-230E1E9EC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E.G updated for R&amp;D schools project</a:t>
            </a:r>
          </a:p>
        </p:txBody>
      </p:sp>
      <p:sp>
        <p:nvSpPr>
          <p:cNvPr id="5" name="Slide Number Placeholder 4">
            <a:extLst>
              <a:ext uri="{FF2B5EF4-FFF2-40B4-BE49-F238E27FC236}">
                <a16:creationId xmlns:a16="http://schemas.microsoft.com/office/drawing/2014/main" id="{47E1DCDA-4790-8823-190F-42FD46E8C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A2AC00-A149-47D6-959C-4FCD110F1AD2}" type="slidenum">
              <a:rPr lang="en-GB" smtClean="0"/>
              <a:t>‹#›</a:t>
            </a:fld>
            <a:endParaRPr lang="en-GB"/>
          </a:p>
        </p:txBody>
      </p:sp>
    </p:spTree>
    <p:extLst>
      <p:ext uri="{BB962C8B-B14F-4D97-AF65-F5344CB8AC3E}">
        <p14:creationId xmlns:p14="http://schemas.microsoft.com/office/powerpoint/2010/main" val="21784327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79800-F95D-44FF-895C-4AE3493BFAC5}" type="datetimeFigureOut">
              <a:rPr lang="en-GB" smtClean="0"/>
              <a:t>15/07/2024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E.G updated for R&amp;D schools project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E62C9-9A4E-49A9-8019-0DCF364B4236}" type="slidenum">
              <a:rPr lang="en-GB" smtClean="0"/>
              <a:t>‹#›</a:t>
            </a:fld>
            <a:endParaRPr lang="en-GB"/>
          </a:p>
        </p:txBody>
      </p:sp>
    </p:spTree>
    <p:extLst>
      <p:ext uri="{BB962C8B-B14F-4D97-AF65-F5344CB8AC3E}">
        <p14:creationId xmlns:p14="http://schemas.microsoft.com/office/powerpoint/2010/main" val="42879475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4066-44C3-4AAC-8175-E079C4D29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C693DB-4390-4429-8C99-E6103786B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C8E6B-304F-4505-9741-6E09394000F9}"/>
              </a:ext>
            </a:extLst>
          </p:cNvPr>
          <p:cNvSpPr>
            <a:spLocks noGrp="1"/>
          </p:cNvSpPr>
          <p:nvPr>
            <p:ph type="dt" sz="half" idx="10"/>
          </p:nvPr>
        </p:nvSpPr>
        <p:spPr/>
        <p:txBody>
          <a:bodyPr/>
          <a:lstStyle/>
          <a:p>
            <a:fld id="{DE7FABDA-005C-4812-8B89-41CF71D18F60}" type="datetime1">
              <a:rPr lang="en-GB" smtClean="0"/>
              <a:t>15/07/2024</a:t>
            </a:fld>
            <a:endParaRPr lang="en-GB"/>
          </a:p>
        </p:txBody>
      </p:sp>
      <p:sp>
        <p:nvSpPr>
          <p:cNvPr id="5" name="Footer Placeholder 4">
            <a:extLst>
              <a:ext uri="{FF2B5EF4-FFF2-40B4-BE49-F238E27FC236}">
                <a16:creationId xmlns:a16="http://schemas.microsoft.com/office/drawing/2014/main" id="{D938ABC7-D1B4-42B6-965B-B23FC035A0A7}"/>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02D7E67E-A71B-4578-9A27-9A60F89DA81A}"/>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62423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AA49-D93F-4C81-A938-2EEF6F02ED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736532-CC79-4CB7-BD25-807787A0D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1867D-5B2D-4541-9C58-66BB08012272}"/>
              </a:ext>
            </a:extLst>
          </p:cNvPr>
          <p:cNvSpPr>
            <a:spLocks noGrp="1"/>
          </p:cNvSpPr>
          <p:nvPr>
            <p:ph type="dt" sz="half" idx="10"/>
          </p:nvPr>
        </p:nvSpPr>
        <p:spPr/>
        <p:txBody>
          <a:bodyPr/>
          <a:lstStyle/>
          <a:p>
            <a:fld id="{D02DE0AA-EF87-407A-A50A-5F0B2BC33BF9}" type="datetime1">
              <a:rPr lang="en-GB" smtClean="0"/>
              <a:t>15/07/2024</a:t>
            </a:fld>
            <a:endParaRPr lang="en-GB"/>
          </a:p>
        </p:txBody>
      </p:sp>
      <p:sp>
        <p:nvSpPr>
          <p:cNvPr id="5" name="Footer Placeholder 4">
            <a:extLst>
              <a:ext uri="{FF2B5EF4-FFF2-40B4-BE49-F238E27FC236}">
                <a16:creationId xmlns:a16="http://schemas.microsoft.com/office/drawing/2014/main" id="{D5EDE570-1C19-4963-A923-2D5F96B3B9E5}"/>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613E0DA2-E1D9-41A4-A151-655921CB2E66}"/>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25677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7355A-7ACD-4738-AC51-307E4A41BF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D75C75-60FA-427E-8474-8CA505878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8519E-A916-47DB-AEC1-EBB40A3E0A22}"/>
              </a:ext>
            </a:extLst>
          </p:cNvPr>
          <p:cNvSpPr>
            <a:spLocks noGrp="1"/>
          </p:cNvSpPr>
          <p:nvPr>
            <p:ph type="dt" sz="half" idx="10"/>
          </p:nvPr>
        </p:nvSpPr>
        <p:spPr/>
        <p:txBody>
          <a:bodyPr/>
          <a:lstStyle/>
          <a:p>
            <a:fld id="{61C03AE9-2BA1-4A91-BBF1-A542A83CEA22}" type="datetime1">
              <a:rPr lang="en-GB" smtClean="0"/>
              <a:t>15/07/2024</a:t>
            </a:fld>
            <a:endParaRPr lang="en-GB"/>
          </a:p>
        </p:txBody>
      </p:sp>
      <p:sp>
        <p:nvSpPr>
          <p:cNvPr id="5" name="Footer Placeholder 4">
            <a:extLst>
              <a:ext uri="{FF2B5EF4-FFF2-40B4-BE49-F238E27FC236}">
                <a16:creationId xmlns:a16="http://schemas.microsoft.com/office/drawing/2014/main" id="{9C1D5A56-DB3B-4C14-A091-5729EBDECE61}"/>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AD0A7577-D808-4440-B1B9-F19CE6FC8307}"/>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45162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6C3-1BFD-4AD0-920A-C59C173474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A15D12-A593-4235-B658-240F3B04B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BD4B6-49B5-4E41-BE2D-993B1E1B8D42}"/>
              </a:ext>
            </a:extLst>
          </p:cNvPr>
          <p:cNvSpPr>
            <a:spLocks noGrp="1"/>
          </p:cNvSpPr>
          <p:nvPr>
            <p:ph type="dt" sz="half" idx="10"/>
          </p:nvPr>
        </p:nvSpPr>
        <p:spPr/>
        <p:txBody>
          <a:bodyPr/>
          <a:lstStyle/>
          <a:p>
            <a:fld id="{C6526F5B-D84D-43C3-9550-AA4546A17961}" type="datetime1">
              <a:rPr lang="en-GB" smtClean="0"/>
              <a:t>15/07/2024</a:t>
            </a:fld>
            <a:endParaRPr lang="en-GB"/>
          </a:p>
        </p:txBody>
      </p:sp>
      <p:sp>
        <p:nvSpPr>
          <p:cNvPr id="5" name="Footer Placeholder 4">
            <a:extLst>
              <a:ext uri="{FF2B5EF4-FFF2-40B4-BE49-F238E27FC236}">
                <a16:creationId xmlns:a16="http://schemas.microsoft.com/office/drawing/2014/main" id="{39EE5902-04C0-4A42-A4AE-418452D291A6}"/>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928A39DD-2836-40DE-A7B4-4596520C9F5A}"/>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129116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EF92-32F7-4A61-B429-20E1BB158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570667-7160-4B9C-8A5B-0A79D070D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31010-ADEB-451E-B625-A8FAD3148DB2}"/>
              </a:ext>
            </a:extLst>
          </p:cNvPr>
          <p:cNvSpPr>
            <a:spLocks noGrp="1"/>
          </p:cNvSpPr>
          <p:nvPr>
            <p:ph type="dt" sz="half" idx="10"/>
          </p:nvPr>
        </p:nvSpPr>
        <p:spPr/>
        <p:txBody>
          <a:bodyPr/>
          <a:lstStyle/>
          <a:p>
            <a:fld id="{DB9794F8-34FB-4B53-8181-B9193EF9EA09}" type="datetime1">
              <a:rPr lang="en-GB" smtClean="0"/>
              <a:t>15/07/2024</a:t>
            </a:fld>
            <a:endParaRPr lang="en-GB"/>
          </a:p>
        </p:txBody>
      </p:sp>
      <p:sp>
        <p:nvSpPr>
          <p:cNvPr id="5" name="Footer Placeholder 4">
            <a:extLst>
              <a:ext uri="{FF2B5EF4-FFF2-40B4-BE49-F238E27FC236}">
                <a16:creationId xmlns:a16="http://schemas.microsoft.com/office/drawing/2014/main" id="{A832C85D-A41D-40FF-8A61-F8AD043D1F52}"/>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9FCE621D-BF8C-410B-9BF9-DA2BFDF9DBB0}"/>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21899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2C02-FA04-4AC4-B656-2D088CB17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5F2FCA-7518-4767-99E2-2CE6214FBD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A56610-E987-4968-9E52-5348C6902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A3AA9-4183-4D12-8B02-7C67480CE9DA}"/>
              </a:ext>
            </a:extLst>
          </p:cNvPr>
          <p:cNvSpPr>
            <a:spLocks noGrp="1"/>
          </p:cNvSpPr>
          <p:nvPr>
            <p:ph type="dt" sz="half" idx="10"/>
          </p:nvPr>
        </p:nvSpPr>
        <p:spPr/>
        <p:txBody>
          <a:bodyPr/>
          <a:lstStyle/>
          <a:p>
            <a:fld id="{B06B0613-E47B-48D1-AF43-5DC997D94B2A}" type="datetime1">
              <a:rPr lang="en-GB" smtClean="0"/>
              <a:t>15/07/2024</a:t>
            </a:fld>
            <a:endParaRPr lang="en-GB"/>
          </a:p>
        </p:txBody>
      </p:sp>
      <p:sp>
        <p:nvSpPr>
          <p:cNvPr id="6" name="Footer Placeholder 5">
            <a:extLst>
              <a:ext uri="{FF2B5EF4-FFF2-40B4-BE49-F238E27FC236}">
                <a16:creationId xmlns:a16="http://schemas.microsoft.com/office/drawing/2014/main" id="{BCA80926-D055-4B03-ADD1-D709657448AC}"/>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52FEFF95-59FA-4175-8C9E-5BBC80BE1FF8}"/>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04709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428C-6F41-4D2B-9184-49724AC8DE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8B40B1-2951-4900-81DA-91C9D182D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37DB9-155F-4FEF-AEC3-8530E9D24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9EDFED-9842-41CC-8219-A3D7D797B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B0D16-9FED-4945-B1D4-7ECC5A915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5F4A25-7744-43AA-BCD2-61051AABF900}"/>
              </a:ext>
            </a:extLst>
          </p:cNvPr>
          <p:cNvSpPr>
            <a:spLocks noGrp="1"/>
          </p:cNvSpPr>
          <p:nvPr>
            <p:ph type="dt" sz="half" idx="10"/>
          </p:nvPr>
        </p:nvSpPr>
        <p:spPr/>
        <p:txBody>
          <a:bodyPr/>
          <a:lstStyle/>
          <a:p>
            <a:fld id="{4D17EBE3-F25C-4B38-961C-28BA1B9405AC}" type="datetime1">
              <a:rPr lang="en-GB" smtClean="0"/>
              <a:t>15/07/2024</a:t>
            </a:fld>
            <a:endParaRPr lang="en-GB"/>
          </a:p>
        </p:txBody>
      </p:sp>
      <p:sp>
        <p:nvSpPr>
          <p:cNvPr id="8" name="Footer Placeholder 7">
            <a:extLst>
              <a:ext uri="{FF2B5EF4-FFF2-40B4-BE49-F238E27FC236}">
                <a16:creationId xmlns:a16="http://schemas.microsoft.com/office/drawing/2014/main" id="{2FC154EA-3BD3-4615-AC15-263DC21BAA12}"/>
              </a:ext>
            </a:extLst>
          </p:cNvPr>
          <p:cNvSpPr>
            <a:spLocks noGrp="1"/>
          </p:cNvSpPr>
          <p:nvPr>
            <p:ph type="ftr" sz="quarter" idx="11"/>
          </p:nvPr>
        </p:nvSpPr>
        <p:spPr/>
        <p:txBody>
          <a:bodyPr/>
          <a:lstStyle/>
          <a:p>
            <a:r>
              <a:rPr lang="en-GB"/>
              <a:t>E.G updated for R&amp;D schools project</a:t>
            </a:r>
          </a:p>
        </p:txBody>
      </p:sp>
      <p:sp>
        <p:nvSpPr>
          <p:cNvPr id="9" name="Slide Number Placeholder 8">
            <a:extLst>
              <a:ext uri="{FF2B5EF4-FFF2-40B4-BE49-F238E27FC236}">
                <a16:creationId xmlns:a16="http://schemas.microsoft.com/office/drawing/2014/main" id="{0DA6F756-9BD6-46CA-8E79-E5111D56C9EE}"/>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277293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D9C-616B-4FAF-86FD-2856CFFA9D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86DB51-1113-440D-B25A-ACD4313DC02A}"/>
              </a:ext>
            </a:extLst>
          </p:cNvPr>
          <p:cNvSpPr>
            <a:spLocks noGrp="1"/>
          </p:cNvSpPr>
          <p:nvPr>
            <p:ph type="dt" sz="half" idx="10"/>
          </p:nvPr>
        </p:nvSpPr>
        <p:spPr/>
        <p:txBody>
          <a:bodyPr/>
          <a:lstStyle/>
          <a:p>
            <a:fld id="{0BACA4F6-3FD8-4242-9CFE-9D09C9FBEEEC}" type="datetime1">
              <a:rPr lang="en-GB" smtClean="0"/>
              <a:t>15/07/2024</a:t>
            </a:fld>
            <a:endParaRPr lang="en-GB"/>
          </a:p>
        </p:txBody>
      </p:sp>
      <p:sp>
        <p:nvSpPr>
          <p:cNvPr id="4" name="Footer Placeholder 3">
            <a:extLst>
              <a:ext uri="{FF2B5EF4-FFF2-40B4-BE49-F238E27FC236}">
                <a16:creationId xmlns:a16="http://schemas.microsoft.com/office/drawing/2014/main" id="{21A185B7-59AC-4285-A839-BE5CA489D93A}"/>
              </a:ext>
            </a:extLst>
          </p:cNvPr>
          <p:cNvSpPr>
            <a:spLocks noGrp="1"/>
          </p:cNvSpPr>
          <p:nvPr>
            <p:ph type="ftr" sz="quarter" idx="11"/>
          </p:nvPr>
        </p:nvSpPr>
        <p:spPr/>
        <p:txBody>
          <a:bodyPr/>
          <a:lstStyle/>
          <a:p>
            <a:r>
              <a:rPr lang="en-GB"/>
              <a:t>E.G updated for R&amp;D schools project</a:t>
            </a:r>
          </a:p>
        </p:txBody>
      </p:sp>
      <p:sp>
        <p:nvSpPr>
          <p:cNvPr id="5" name="Slide Number Placeholder 4">
            <a:extLst>
              <a:ext uri="{FF2B5EF4-FFF2-40B4-BE49-F238E27FC236}">
                <a16:creationId xmlns:a16="http://schemas.microsoft.com/office/drawing/2014/main" id="{9A4EF9C9-8868-4B35-8CB1-5C2A67681F78}"/>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4047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8D1A-6B16-4B0B-B4AD-3744E6A07C12}"/>
              </a:ext>
            </a:extLst>
          </p:cNvPr>
          <p:cNvSpPr>
            <a:spLocks noGrp="1"/>
          </p:cNvSpPr>
          <p:nvPr>
            <p:ph type="dt" sz="half" idx="10"/>
          </p:nvPr>
        </p:nvSpPr>
        <p:spPr/>
        <p:txBody>
          <a:bodyPr/>
          <a:lstStyle/>
          <a:p>
            <a:fld id="{E489674A-2C0D-4245-A758-A734795FF38F}" type="datetime1">
              <a:rPr lang="en-GB" smtClean="0"/>
              <a:t>15/07/2024</a:t>
            </a:fld>
            <a:endParaRPr lang="en-GB"/>
          </a:p>
        </p:txBody>
      </p:sp>
      <p:sp>
        <p:nvSpPr>
          <p:cNvPr id="3" name="Footer Placeholder 2">
            <a:extLst>
              <a:ext uri="{FF2B5EF4-FFF2-40B4-BE49-F238E27FC236}">
                <a16:creationId xmlns:a16="http://schemas.microsoft.com/office/drawing/2014/main" id="{8D77B231-693A-44FA-ADF7-A00663258ED7}"/>
              </a:ext>
            </a:extLst>
          </p:cNvPr>
          <p:cNvSpPr>
            <a:spLocks noGrp="1"/>
          </p:cNvSpPr>
          <p:nvPr>
            <p:ph type="ftr" sz="quarter" idx="11"/>
          </p:nvPr>
        </p:nvSpPr>
        <p:spPr/>
        <p:txBody>
          <a:bodyPr/>
          <a:lstStyle/>
          <a:p>
            <a:r>
              <a:rPr lang="en-GB"/>
              <a:t>E.G updated for R&amp;D schools project</a:t>
            </a:r>
          </a:p>
        </p:txBody>
      </p:sp>
      <p:sp>
        <p:nvSpPr>
          <p:cNvPr id="4" name="Slide Number Placeholder 3">
            <a:extLst>
              <a:ext uri="{FF2B5EF4-FFF2-40B4-BE49-F238E27FC236}">
                <a16:creationId xmlns:a16="http://schemas.microsoft.com/office/drawing/2014/main" id="{3492864C-06DA-4685-810A-39F6E51358B0}"/>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19104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3D44-6B09-4FC8-968F-3B58956B2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42A46F-AE94-4D52-92F7-D5A4D92B1A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17AC6-F825-46FA-8045-D96A4BCD3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1A095-A0AE-465E-9E9F-29E453200EB5}"/>
              </a:ext>
            </a:extLst>
          </p:cNvPr>
          <p:cNvSpPr>
            <a:spLocks noGrp="1"/>
          </p:cNvSpPr>
          <p:nvPr>
            <p:ph type="dt" sz="half" idx="10"/>
          </p:nvPr>
        </p:nvSpPr>
        <p:spPr/>
        <p:txBody>
          <a:bodyPr/>
          <a:lstStyle/>
          <a:p>
            <a:fld id="{FE2F50BC-ABB8-44F3-81D8-A27163AC03E0}" type="datetime1">
              <a:rPr lang="en-GB" smtClean="0"/>
              <a:t>15/07/2024</a:t>
            </a:fld>
            <a:endParaRPr lang="en-GB"/>
          </a:p>
        </p:txBody>
      </p:sp>
      <p:sp>
        <p:nvSpPr>
          <p:cNvPr id="6" name="Footer Placeholder 5">
            <a:extLst>
              <a:ext uri="{FF2B5EF4-FFF2-40B4-BE49-F238E27FC236}">
                <a16:creationId xmlns:a16="http://schemas.microsoft.com/office/drawing/2014/main" id="{CA75B4EA-B165-471A-ACE4-18378BBF730E}"/>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35F96715-682F-42BD-93AF-F4BB5995FE45}"/>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62846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F559-5CF1-4BFA-AF94-6B89B8869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8BF8D6-5F43-4737-8133-841ECBA7F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9A2250-4F35-4E9B-AD76-7E8AC885B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364C0-E159-4280-B67D-5F8C5B3521E2}"/>
              </a:ext>
            </a:extLst>
          </p:cNvPr>
          <p:cNvSpPr>
            <a:spLocks noGrp="1"/>
          </p:cNvSpPr>
          <p:nvPr>
            <p:ph type="dt" sz="half" idx="10"/>
          </p:nvPr>
        </p:nvSpPr>
        <p:spPr/>
        <p:txBody>
          <a:bodyPr/>
          <a:lstStyle/>
          <a:p>
            <a:fld id="{368487DD-B1E5-47A3-A229-0F72E2E037BF}" type="datetime1">
              <a:rPr lang="en-GB" smtClean="0"/>
              <a:t>15/07/2024</a:t>
            </a:fld>
            <a:endParaRPr lang="en-GB"/>
          </a:p>
        </p:txBody>
      </p:sp>
      <p:sp>
        <p:nvSpPr>
          <p:cNvPr id="6" name="Footer Placeholder 5">
            <a:extLst>
              <a:ext uri="{FF2B5EF4-FFF2-40B4-BE49-F238E27FC236}">
                <a16:creationId xmlns:a16="http://schemas.microsoft.com/office/drawing/2014/main" id="{EBB9569B-FF16-4717-9FC8-B8260B76E0CB}"/>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84C2C884-A234-4A28-986D-F607653F5E91}"/>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76321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53A1A-EF6B-4CC5-8E07-C969CCE6C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BA252-0F8B-4C68-803B-DBC1961EA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52E6CD-D61C-482D-B25B-9E3253AFD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DC74-0D61-4AB6-97DF-F9E4E04F4931}" type="datetime1">
              <a:rPr lang="en-GB" smtClean="0"/>
              <a:t>15/07/2024</a:t>
            </a:fld>
            <a:endParaRPr lang="en-GB"/>
          </a:p>
        </p:txBody>
      </p:sp>
      <p:sp>
        <p:nvSpPr>
          <p:cNvPr id="5" name="Footer Placeholder 4">
            <a:extLst>
              <a:ext uri="{FF2B5EF4-FFF2-40B4-BE49-F238E27FC236}">
                <a16:creationId xmlns:a16="http://schemas.microsoft.com/office/drawing/2014/main" id="{EF456417-8AE3-471C-8CD3-FA3981189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E.G updated for R&amp;D schools project</a:t>
            </a:r>
          </a:p>
        </p:txBody>
      </p:sp>
      <p:sp>
        <p:nvSpPr>
          <p:cNvPr id="6" name="Slide Number Placeholder 5">
            <a:extLst>
              <a:ext uri="{FF2B5EF4-FFF2-40B4-BE49-F238E27FC236}">
                <a16:creationId xmlns:a16="http://schemas.microsoft.com/office/drawing/2014/main" id="{E50D7F4C-F8AC-40E1-905C-0722056BB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5BCF-1B09-4CD0-86DB-A687F4825EFA}" type="slidenum">
              <a:rPr lang="en-GB" smtClean="0"/>
              <a:t>‹#›</a:t>
            </a:fld>
            <a:endParaRPr lang="en-GB"/>
          </a:p>
        </p:txBody>
      </p:sp>
    </p:spTree>
    <p:extLst>
      <p:ext uri="{BB962C8B-B14F-4D97-AF65-F5344CB8AC3E}">
        <p14:creationId xmlns:p14="http://schemas.microsoft.com/office/powerpoint/2010/main" val="38679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tel:01926" TargetMode="External"/><Relationship Id="rId2" Type="http://schemas.openxmlformats.org/officeDocument/2006/relationships/hyperlink" Target="mailto:learning@comptonverney.org.uk"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A784-CF3C-4764-A539-3CC110D20160}"/>
              </a:ext>
            </a:extLst>
          </p:cNvPr>
          <p:cNvSpPr>
            <a:spLocks noGrp="1"/>
          </p:cNvSpPr>
          <p:nvPr>
            <p:ph type="title"/>
          </p:nvPr>
        </p:nvSpPr>
        <p:spPr>
          <a:xfrm>
            <a:off x="255158" y="146313"/>
            <a:ext cx="10515600" cy="1325563"/>
          </a:xfrm>
        </p:spPr>
        <p:txBody>
          <a:bodyPr>
            <a:normAutofit/>
          </a:bodyPr>
          <a:lstStyle/>
          <a:p>
            <a:r>
              <a:rPr lang="en-GB" dirty="0">
                <a:latin typeface="AW Conqueror Inline" panose="020B0303040502020204" pitchFamily="34" charset="0"/>
              </a:rPr>
              <a:t>Multi-media</a:t>
            </a:r>
            <a:br>
              <a:rPr lang="en-GB" dirty="0">
                <a:latin typeface="AW Conqueror Inline" panose="020B0303040502020204" pitchFamily="34" charset="0"/>
              </a:rPr>
            </a:br>
            <a:r>
              <a:rPr lang="en-GB" dirty="0">
                <a:latin typeface="AW Conqueror Inline" panose="020B0303040502020204" pitchFamily="34" charset="0"/>
              </a:rPr>
              <a:t>Workshop</a:t>
            </a:r>
          </a:p>
        </p:txBody>
      </p:sp>
      <p:sp>
        <p:nvSpPr>
          <p:cNvPr id="5" name="object 4">
            <a:extLst>
              <a:ext uri="{FF2B5EF4-FFF2-40B4-BE49-F238E27FC236}">
                <a16:creationId xmlns:a16="http://schemas.microsoft.com/office/drawing/2014/main" id="{02D53728-DDD6-4C1E-9096-825C14E76B3A}"/>
              </a:ext>
            </a:extLst>
          </p:cNvPr>
          <p:cNvSpPr txBox="1"/>
          <p:nvPr/>
        </p:nvSpPr>
        <p:spPr>
          <a:xfrm>
            <a:off x="500690" y="5533402"/>
            <a:ext cx="3759299" cy="718031"/>
          </a:xfrm>
          <a:prstGeom prst="rect">
            <a:avLst/>
          </a:prstGeom>
        </p:spPr>
        <p:txBody>
          <a:bodyPr vert="horz" wrap="square" lIns="0" tIns="7316" rIns="0" bIns="0" rtlCol="0">
            <a:spAutoFit/>
          </a:bodyPr>
          <a:lstStyle/>
          <a:p>
            <a:pPr marL="7701">
              <a:lnSpc>
                <a:spcPct val="150000"/>
              </a:lnSpc>
              <a:spcBef>
                <a:spcPts val="58"/>
              </a:spcBef>
            </a:pPr>
            <a:r>
              <a:rPr lang="en-GB" sz="1600" spc="182" dirty="0">
                <a:latin typeface="AW Conqueror Carved One" panose="020B0503040502020204" pitchFamily="34" charset="0"/>
                <a:cs typeface="Raleway-Medium"/>
              </a:rPr>
              <a:t>TEACHERS’ PACK </a:t>
            </a:r>
          </a:p>
          <a:p>
            <a:pPr marL="7701">
              <a:lnSpc>
                <a:spcPct val="150000"/>
              </a:lnSpc>
              <a:spcBef>
                <a:spcPts val="58"/>
              </a:spcBef>
            </a:pPr>
            <a:r>
              <a:rPr lang="en-GB" sz="1600" spc="182" dirty="0">
                <a:latin typeface="AW Conqueror Carved One" panose="020B0503040502020204" pitchFamily="34" charset="0"/>
                <a:cs typeface="Raleway-Medium"/>
              </a:rPr>
              <a:t>EYFS &amp; KEY STAGE 1   </a:t>
            </a:r>
          </a:p>
        </p:txBody>
      </p:sp>
      <p:pic>
        <p:nvPicPr>
          <p:cNvPr id="4" name="Picture 2">
            <a:extLst>
              <a:ext uri="{FF2B5EF4-FFF2-40B4-BE49-F238E27FC236}">
                <a16:creationId xmlns:a16="http://schemas.microsoft.com/office/drawing/2014/main" id="{AF2BB5D3-BF76-4AA7-A3FF-CD37025F327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57663" y="0"/>
            <a:ext cx="6334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D425-BBF5-4366-AC6B-0B8D1580283D}"/>
              </a:ext>
            </a:extLst>
          </p:cNvPr>
          <p:cNvSpPr>
            <a:spLocks noGrp="1"/>
          </p:cNvSpPr>
          <p:nvPr>
            <p:ph type="title"/>
          </p:nvPr>
        </p:nvSpPr>
        <p:spPr>
          <a:xfrm>
            <a:off x="640080" y="722185"/>
            <a:ext cx="3745107" cy="1597192"/>
          </a:xfrm>
        </p:spPr>
        <p:txBody>
          <a:bodyPr vert="horz" lIns="91440" tIns="45720" rIns="91440" bIns="45720" rtlCol="0" anchor="b">
            <a:normAutofit/>
          </a:bodyPr>
          <a:lstStyle/>
          <a:p>
            <a:r>
              <a:rPr lang="en-US" sz="4000" dirty="0">
                <a:latin typeface="AW Conqueror Carved One" panose="020B0503040502020204" pitchFamily="34" charset="0"/>
              </a:rPr>
              <a:t>Contents</a:t>
            </a:r>
          </a:p>
        </p:txBody>
      </p:sp>
      <p:sp>
        <p:nvSpPr>
          <p:cNvPr id="5" name="TextBox 4">
            <a:extLst>
              <a:ext uri="{FF2B5EF4-FFF2-40B4-BE49-F238E27FC236}">
                <a16:creationId xmlns:a16="http://schemas.microsoft.com/office/drawing/2014/main" id="{18976566-96C4-0264-EAD3-B6280F936F4B}"/>
              </a:ext>
            </a:extLst>
          </p:cNvPr>
          <p:cNvSpPr txBox="1"/>
          <p:nvPr/>
        </p:nvSpPr>
        <p:spPr>
          <a:xfrm>
            <a:off x="640080" y="2872899"/>
            <a:ext cx="4165185" cy="2400390"/>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endParaRPr lang="en-US" dirty="0">
              <a:latin typeface="Raleway" pitchFamily="2" charset="0"/>
            </a:endParaRPr>
          </a:p>
          <a:p>
            <a:pPr marL="285750" indent="-285750">
              <a:lnSpc>
                <a:spcPct val="90000"/>
              </a:lnSpc>
              <a:spcAft>
                <a:spcPts val="600"/>
              </a:spcAft>
              <a:buFont typeface="Arial" panose="020B0604020202020204" pitchFamily="34" charset="0"/>
              <a:buChar char="•"/>
            </a:pPr>
            <a:r>
              <a:rPr lang="en-US" dirty="0">
                <a:latin typeface="Raleway" pitchFamily="2" charset="0"/>
              </a:rPr>
              <a:t>About Compton Verney</a:t>
            </a:r>
          </a:p>
          <a:p>
            <a:pPr marL="285750" indent="-285750">
              <a:lnSpc>
                <a:spcPct val="90000"/>
              </a:lnSpc>
              <a:spcAft>
                <a:spcPts val="600"/>
              </a:spcAft>
              <a:buFont typeface="Arial" panose="020B0604020202020204" pitchFamily="34" charset="0"/>
              <a:buChar char="•"/>
            </a:pPr>
            <a:r>
              <a:rPr lang="en-US" dirty="0">
                <a:latin typeface="Raleway" pitchFamily="2" charset="0"/>
              </a:rPr>
              <a:t>About the workshop </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dirty="0" err="1">
                <a:latin typeface="Raleway" pitchFamily="2" charset="0"/>
              </a:rPr>
              <a:t>Chila</a:t>
            </a:r>
            <a:r>
              <a:rPr lang="en-US" dirty="0">
                <a:latin typeface="Raleway" pitchFamily="2" charset="0"/>
              </a:rPr>
              <a:t> Kumari Singh Burman</a:t>
            </a:r>
          </a:p>
          <a:p>
            <a:pPr indent="-228600">
              <a:lnSpc>
                <a:spcPct val="90000"/>
              </a:lnSpc>
              <a:spcAft>
                <a:spcPts val="600"/>
              </a:spcAft>
              <a:buFont typeface="Arial" panose="020B0604020202020204" pitchFamily="34" charset="0"/>
              <a:buChar char="•"/>
            </a:pPr>
            <a:r>
              <a:rPr lang="en-US" dirty="0">
                <a:latin typeface="Raleway" pitchFamily="2" charset="0"/>
              </a:rPr>
              <a:t>Learning Objectives and Outcomes </a:t>
            </a:r>
          </a:p>
          <a:p>
            <a:pPr indent="-228600">
              <a:lnSpc>
                <a:spcPct val="90000"/>
              </a:lnSpc>
              <a:spcAft>
                <a:spcPts val="600"/>
              </a:spcAft>
              <a:buFont typeface="Arial" panose="020B0604020202020204" pitchFamily="34" charset="0"/>
              <a:buChar char="•"/>
            </a:pPr>
            <a:r>
              <a:rPr lang="en-US" dirty="0">
                <a:latin typeface="Raleway" pitchFamily="2" charset="0"/>
              </a:rPr>
              <a:t>Itinerary </a:t>
            </a:r>
          </a:p>
          <a:p>
            <a:pPr indent="-228600">
              <a:lnSpc>
                <a:spcPct val="90000"/>
              </a:lnSpc>
              <a:spcAft>
                <a:spcPts val="600"/>
              </a:spcAft>
              <a:buFont typeface="Arial" panose="020B0604020202020204" pitchFamily="34" charset="0"/>
              <a:buChar char="•"/>
            </a:pPr>
            <a:r>
              <a:rPr lang="en-US" dirty="0">
                <a:latin typeface="Raleway" pitchFamily="2" charset="0"/>
              </a:rPr>
              <a:t>Top Tips for your visit</a:t>
            </a:r>
          </a:p>
          <a:p>
            <a:pPr indent="-228600">
              <a:lnSpc>
                <a:spcPct val="90000"/>
              </a:lnSpc>
              <a:spcAft>
                <a:spcPts val="600"/>
              </a:spcAft>
              <a:buFont typeface="Arial" panose="020B0604020202020204" pitchFamily="34" charset="0"/>
              <a:buChar char="•"/>
            </a:pPr>
            <a:r>
              <a:rPr lang="en-US" dirty="0">
                <a:latin typeface="Raleway" pitchFamily="2" charset="0"/>
              </a:rPr>
              <a:t>Curriculum Links </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endParaRPr lang="en-US" sz="2200" dirty="0"/>
          </a:p>
        </p:txBody>
      </p:sp>
      <p:pic>
        <p:nvPicPr>
          <p:cNvPr id="4" name="Picture 3">
            <a:extLst>
              <a:ext uri="{FF2B5EF4-FFF2-40B4-BE49-F238E27FC236}">
                <a16:creationId xmlns:a16="http://schemas.microsoft.com/office/drawing/2014/main" id="{0AE2073F-D93D-4E96-A4F0-8D86679BC7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3132" y="0"/>
            <a:ext cx="7018867" cy="6858000"/>
          </a:xfrm>
          <a:prstGeom prst="rect">
            <a:avLst/>
          </a:prstGeom>
        </p:spPr>
      </p:pic>
    </p:spTree>
    <p:extLst>
      <p:ext uri="{BB962C8B-B14F-4D97-AF65-F5344CB8AC3E}">
        <p14:creationId xmlns:p14="http://schemas.microsoft.com/office/powerpoint/2010/main" val="3956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id="{E817EB35-4D5C-493B-8459-98C99FD16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40269" flipV="1">
            <a:off x="5586861" y="-553943"/>
            <a:ext cx="3944178" cy="3944178"/>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A7A0FA89-A782-8D5A-A389-F618E770AA55}"/>
              </a:ext>
            </a:extLst>
          </p:cNvPr>
          <p:cNvSpPr>
            <a:spLocks noGrp="1"/>
          </p:cNvSpPr>
          <p:nvPr>
            <p:ph type="title"/>
          </p:nvPr>
        </p:nvSpPr>
        <p:spPr>
          <a:xfrm>
            <a:off x="712945" y="363537"/>
            <a:ext cx="4793380" cy="1325563"/>
          </a:xfrm>
        </p:spPr>
        <p:txBody>
          <a:bodyPr>
            <a:normAutofit/>
          </a:bodyPr>
          <a:lstStyle/>
          <a:p>
            <a:r>
              <a:rPr lang="en-GB" sz="3600" dirty="0">
                <a:latin typeface="AW Conqueror Carved One" panose="020B0503040502020204" pitchFamily="34" charset="0"/>
              </a:rPr>
              <a:t>About Compton Verney </a:t>
            </a:r>
          </a:p>
        </p:txBody>
      </p:sp>
      <p:sp>
        <p:nvSpPr>
          <p:cNvPr id="3" name="Content Placeholder 2">
            <a:extLst>
              <a:ext uri="{FF2B5EF4-FFF2-40B4-BE49-F238E27FC236}">
                <a16:creationId xmlns:a16="http://schemas.microsoft.com/office/drawing/2014/main" id="{EE6724C4-031E-6CA6-E299-424F083250DC}"/>
              </a:ext>
            </a:extLst>
          </p:cNvPr>
          <p:cNvSpPr>
            <a:spLocks noGrp="1"/>
          </p:cNvSpPr>
          <p:nvPr>
            <p:ph idx="1"/>
          </p:nvPr>
        </p:nvSpPr>
        <p:spPr>
          <a:xfrm>
            <a:off x="723476" y="1539111"/>
            <a:ext cx="4917372" cy="4924366"/>
          </a:xfrm>
        </p:spPr>
        <p:txBody>
          <a:bodyPr>
            <a:normAutofit fontScale="92500" lnSpcReduction="10000"/>
          </a:bodyPr>
          <a:lstStyle/>
          <a:p>
            <a:pPr marL="0" indent="0">
              <a:lnSpc>
                <a:spcPct val="100000"/>
              </a:lnSpc>
              <a:buNone/>
            </a:pPr>
            <a:r>
              <a:rPr lang="en-GB" sz="1400" dirty="0">
                <a:latin typeface="Raleway" pitchFamily="2" charset="0"/>
              </a:rPr>
              <a:t>Compton Verney is a national art museum set in 120 acres of fabulous Georgian parkland, only eight miles from Stratford-upon-Avon. We are a registered charity, with the aim of providing an inspiring and entertaining day out for visitors of all ages and backgrounds – whether they have come to see our international art exhibitions, to take part in our wide- ranging activities, to enjoy the diverse features of our extensive landscape, or simply to spend time in our celebrated shop and award-winning restaurant.</a:t>
            </a:r>
          </a:p>
          <a:p>
            <a:pPr marL="0" indent="0">
              <a:lnSpc>
                <a:spcPct val="100000"/>
              </a:lnSpc>
              <a:buNone/>
            </a:pPr>
            <a:r>
              <a:rPr lang="en-GB" sz="1400" dirty="0">
                <a:latin typeface="Raleway" pitchFamily="2" charset="0"/>
              </a:rPr>
              <a:t>Compton Verney seeks to reinforce its position as a nationally and internationally recognised art gallery by continuing to increase visitor numbers and improve the visitor experience, by securing adequate resources to sustain the organisation in the long term, by building our profile locally, regionally, nationally and internationally, and by developing collaborative partnerships with other major institutions and collections.</a:t>
            </a:r>
          </a:p>
          <a:p>
            <a:pPr marL="0" indent="0">
              <a:lnSpc>
                <a:spcPct val="100000"/>
              </a:lnSpc>
              <a:buNone/>
            </a:pPr>
            <a:r>
              <a:rPr lang="en-GB" sz="1400" dirty="0">
                <a:latin typeface="Raleway" pitchFamily="2" charset="0"/>
              </a:rPr>
              <a:t>Compton Verney will celebrate 20 years as an art gallery in 2024.</a:t>
            </a:r>
          </a:p>
          <a:p>
            <a:pPr marL="0" indent="0">
              <a:lnSpc>
                <a:spcPct val="100000"/>
              </a:lnSpc>
              <a:buNone/>
            </a:pPr>
            <a:r>
              <a:rPr lang="en-GB" sz="1400" dirty="0">
                <a:latin typeface="Raleway" pitchFamily="2" charset="0"/>
              </a:rPr>
              <a:t>The education offer is developed and designed by artists, creative and education experts. We aim to deliver high-quality cultural experiences, which inspire the next generation. </a:t>
            </a:r>
          </a:p>
          <a:p>
            <a:pPr marL="0" indent="0">
              <a:lnSpc>
                <a:spcPct val="100000"/>
              </a:lnSpc>
              <a:buNone/>
            </a:pPr>
            <a:r>
              <a:rPr lang="en-GB" sz="1400" dirty="0">
                <a:latin typeface="Raleway" pitchFamily="2" charset="0"/>
              </a:rPr>
              <a:t>The education team have recently been short-listed for the </a:t>
            </a:r>
            <a:r>
              <a:rPr lang="en-GB" sz="1400" i="1" dirty="0">
                <a:latin typeface="Raleway" pitchFamily="2" charset="0"/>
              </a:rPr>
              <a:t>Kids in Museum, Family Friends Museum Award 2023</a:t>
            </a:r>
            <a:endParaRPr lang="en-GB" sz="1400" dirty="0">
              <a:latin typeface="Raleway" pitchFamily="2" charset="0"/>
            </a:endParaRPr>
          </a:p>
          <a:p>
            <a:pPr marL="0" indent="0">
              <a:buNone/>
            </a:pPr>
            <a:endParaRPr lang="en-GB" sz="1300" dirty="0"/>
          </a:p>
        </p:txBody>
      </p:sp>
      <p:pic>
        <p:nvPicPr>
          <p:cNvPr id="6" name="Picture 5" descr="A building with colorful lights&#10;&#10;Description automatically generated">
            <a:extLst>
              <a:ext uri="{FF2B5EF4-FFF2-40B4-BE49-F238E27FC236}">
                <a16:creationId xmlns:a16="http://schemas.microsoft.com/office/drawing/2014/main" id="{B0187156-4604-8A91-7A96-9A68F3F3CF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45200"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p:spPr>
      </p:pic>
      <p:pic>
        <p:nvPicPr>
          <p:cNvPr id="10" name="Picture 9" descr="A person taking a picture of a building&#10;&#10;Description automatically generated">
            <a:extLst>
              <a:ext uri="{FF2B5EF4-FFF2-40B4-BE49-F238E27FC236}">
                <a16:creationId xmlns:a16="http://schemas.microsoft.com/office/drawing/2014/main" id="{60C326E6-1A94-6DE5-3041-C795A216FA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p:spPr>
      </p:pic>
      <p:pic>
        <p:nvPicPr>
          <p:cNvPr id="20" name="Picture 19" descr="A person looking at pictures on the wall&#10;&#10;Description automatically generated">
            <a:extLst>
              <a:ext uri="{FF2B5EF4-FFF2-40B4-BE49-F238E27FC236}">
                <a16:creationId xmlns:a16="http://schemas.microsoft.com/office/drawing/2014/main" id="{26422681-9BCC-1A09-FB77-D857B57AAE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10404210" y="4001294"/>
            <a:ext cx="1787791" cy="285670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p:spPr>
      </p:pic>
      <p:pic>
        <p:nvPicPr>
          <p:cNvPr id="5" name="Picture 4">
            <a:extLst>
              <a:ext uri="{FF2B5EF4-FFF2-40B4-BE49-F238E27FC236}">
                <a16:creationId xmlns:a16="http://schemas.microsoft.com/office/drawing/2014/main" id="{3DA00B00-1201-48E4-90B9-0834719EFD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5200" y="3509148"/>
            <a:ext cx="3907885" cy="3657600"/>
          </a:xfrm>
          <a:prstGeom prst="ellipse">
            <a:avLst/>
          </a:prstGeom>
        </p:spPr>
      </p:pic>
    </p:spTree>
    <p:extLst>
      <p:ext uri="{BB962C8B-B14F-4D97-AF65-F5344CB8AC3E}">
        <p14:creationId xmlns:p14="http://schemas.microsoft.com/office/powerpoint/2010/main" val="86366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494-D84E-44C4-98C4-044F02C39056}"/>
              </a:ext>
            </a:extLst>
          </p:cNvPr>
          <p:cNvSpPr>
            <a:spLocks noGrp="1"/>
          </p:cNvSpPr>
          <p:nvPr>
            <p:ph type="title"/>
          </p:nvPr>
        </p:nvSpPr>
        <p:spPr>
          <a:xfrm>
            <a:off x="289560" y="121298"/>
            <a:ext cx="10515600" cy="1084758"/>
          </a:xfrm>
        </p:spPr>
        <p:txBody>
          <a:bodyPr>
            <a:normAutofit/>
          </a:bodyPr>
          <a:lstStyle/>
          <a:p>
            <a:r>
              <a:rPr lang="en-GB" sz="4000" dirty="0">
                <a:latin typeface="AW Conqueror Carved One" panose="020B0503040502020204" pitchFamily="34" charset="0"/>
              </a:rPr>
              <a:t>About the workshop</a:t>
            </a:r>
          </a:p>
        </p:txBody>
      </p:sp>
      <p:sp>
        <p:nvSpPr>
          <p:cNvPr id="4" name="TextBox 3">
            <a:extLst>
              <a:ext uri="{FF2B5EF4-FFF2-40B4-BE49-F238E27FC236}">
                <a16:creationId xmlns:a16="http://schemas.microsoft.com/office/drawing/2014/main" id="{3C3EBC42-4EC8-42B5-B47F-006A53B01C90}"/>
              </a:ext>
            </a:extLst>
          </p:cNvPr>
          <p:cNvSpPr txBox="1"/>
          <p:nvPr/>
        </p:nvSpPr>
        <p:spPr>
          <a:xfrm>
            <a:off x="388620" y="2961758"/>
            <a:ext cx="11414760" cy="3480953"/>
          </a:xfrm>
          <a:prstGeom prst="rect">
            <a:avLst/>
          </a:prstGeom>
          <a:noFill/>
        </p:spPr>
        <p:txBody>
          <a:bodyPr wrap="square" rtlCol="0">
            <a:spAutoFit/>
          </a:bodyPr>
          <a:lstStyle/>
          <a:p>
            <a:pPr marL="342900" indent="-342900">
              <a:buAutoNum type="arabicPeriod"/>
            </a:pPr>
            <a:r>
              <a:rPr lang="en-GB" sz="1400" dirty="0">
                <a:latin typeface="Raleway" pitchFamily="2" charset="0"/>
              </a:rPr>
              <a:t>Have a guided tour of the </a:t>
            </a:r>
            <a:r>
              <a:rPr lang="en-US" sz="1400" dirty="0" err="1">
                <a:latin typeface="Raleway" pitchFamily="2" charset="0"/>
              </a:rPr>
              <a:t>Chila</a:t>
            </a:r>
            <a:r>
              <a:rPr lang="en-US" sz="1400" dirty="0">
                <a:latin typeface="Raleway" pitchFamily="2" charset="0"/>
              </a:rPr>
              <a:t> Kumari Singh Burman </a:t>
            </a:r>
            <a:r>
              <a:rPr lang="en-GB" sz="1400" dirty="0">
                <a:latin typeface="Raleway" pitchFamily="2" charset="0"/>
              </a:rPr>
              <a:t>collection</a:t>
            </a:r>
          </a:p>
          <a:p>
            <a:pPr marL="342900" indent="-342900">
              <a:buAutoNum type="arabicPeriod"/>
            </a:pPr>
            <a:r>
              <a:rPr lang="en-GB" sz="1400" dirty="0">
                <a:latin typeface="Raleway" pitchFamily="2" charset="0"/>
              </a:rPr>
              <a:t>Observational activities in the exhibition</a:t>
            </a:r>
          </a:p>
          <a:p>
            <a:pPr marL="342900" indent="-342900">
              <a:buFontTx/>
              <a:buAutoNum type="arabicPeriod"/>
            </a:pPr>
            <a:r>
              <a:rPr lang="en-GB" sz="1400" dirty="0">
                <a:latin typeface="Raleway" pitchFamily="2" charset="0"/>
              </a:rPr>
              <a:t>Students will take part in a practical workshop </a:t>
            </a:r>
          </a:p>
          <a:p>
            <a:endParaRPr lang="en-GB" sz="1400" b="1" dirty="0">
              <a:latin typeface="Raleway" pitchFamily="2" charset="0"/>
            </a:endParaRPr>
          </a:p>
          <a:p>
            <a:r>
              <a:rPr lang="en-GB" sz="1400" b="1" dirty="0">
                <a:latin typeface="Raleway" pitchFamily="2" charset="0"/>
              </a:rPr>
              <a:t>Key information</a:t>
            </a:r>
          </a:p>
          <a:p>
            <a:endParaRPr lang="en-GB" sz="1400" dirty="0">
              <a:latin typeface="Raleway" pitchFamily="2" charset="0"/>
            </a:endParaRPr>
          </a:p>
          <a:p>
            <a:r>
              <a:rPr lang="en-US" sz="1400" b="1" dirty="0">
                <a:latin typeface="Raleway" pitchFamily="2" charset="0"/>
              </a:rPr>
              <a:t>Workshop timings </a:t>
            </a:r>
            <a:r>
              <a:rPr lang="en-US" sz="1400" dirty="0">
                <a:latin typeface="Raleway" pitchFamily="2" charset="0"/>
              </a:rPr>
              <a:t>10am – 2.00pm </a:t>
            </a:r>
          </a:p>
          <a:p>
            <a:r>
              <a:rPr lang="en-GB" sz="1400" b="1" dirty="0">
                <a:latin typeface="Raleway" pitchFamily="2" charset="0"/>
              </a:rPr>
              <a:t>Availability – </a:t>
            </a:r>
            <a:r>
              <a:rPr lang="en-GB" sz="1400" dirty="0">
                <a:latin typeface="Raleway" pitchFamily="2" charset="0"/>
              </a:rPr>
              <a:t>October - January</a:t>
            </a:r>
          </a:p>
          <a:p>
            <a:pPr>
              <a:lnSpc>
                <a:spcPct val="110000"/>
              </a:lnSpc>
              <a:spcAft>
                <a:spcPts val="800"/>
              </a:spcAft>
            </a:pPr>
            <a:endParaRPr lang="en-GB" sz="1400" kern="100" dirty="0">
              <a:latin typeface="Raleway ExtraBold" pitchFamily="2" charset="0"/>
              <a:ea typeface="Aptos" panose="020B0004020202020204" pitchFamily="34" charset="0"/>
              <a:cs typeface="Times New Roman" panose="02020603050405020304" pitchFamily="18" charset="0"/>
            </a:endParaRPr>
          </a:p>
          <a:p>
            <a:pPr>
              <a:lnSpc>
                <a:spcPct val="110000"/>
              </a:lnSpc>
              <a:spcAft>
                <a:spcPts val="800"/>
              </a:spcAft>
            </a:pPr>
            <a:r>
              <a:rPr lang="en-GB" sz="1400" kern="100" dirty="0">
                <a:latin typeface="Raleway ExtraBold" pitchFamily="2" charset="0"/>
                <a:ea typeface="Aptos" panose="020B0004020202020204" pitchFamily="34" charset="0"/>
                <a:cs typeface="Times New Roman" panose="02020603050405020304" pitchFamily="18" charset="0"/>
              </a:rPr>
              <a:t>Maximum 35 children per workshop.</a:t>
            </a:r>
          </a:p>
          <a:p>
            <a:pPr>
              <a:lnSpc>
                <a:spcPct val="110000"/>
              </a:lnSpc>
              <a:spcAft>
                <a:spcPts val="800"/>
              </a:spcAft>
            </a:pPr>
            <a:r>
              <a:rPr lang="en-GB" sz="1400" kern="100" dirty="0">
                <a:latin typeface="Raleway ExtraBold" pitchFamily="2" charset="0"/>
                <a:ea typeface="Aptos" panose="020B0004020202020204" pitchFamily="34" charset="0"/>
                <a:cs typeface="Times New Roman" panose="02020603050405020304" pitchFamily="18" charset="0"/>
              </a:rPr>
              <a:t> £9 per child, supporting adults are free. Minimum charge £180 </a:t>
            </a:r>
          </a:p>
          <a:p>
            <a:endParaRPr lang="en-GB" sz="1400" dirty="0">
              <a:latin typeface="Raleway Medium" pitchFamily="2" charset="0"/>
            </a:endParaRPr>
          </a:p>
          <a:p>
            <a:r>
              <a:rPr lang="en-GB" sz="1400" dirty="0">
                <a:latin typeface="Raleway Medium" pitchFamily="2" charset="0"/>
              </a:rPr>
              <a:t>How to book</a:t>
            </a:r>
          </a:p>
          <a:p>
            <a:r>
              <a:rPr lang="en-GB" sz="1400" dirty="0">
                <a:latin typeface="Raleway" pitchFamily="2" charset="0"/>
              </a:rPr>
              <a:t>Email: </a:t>
            </a:r>
            <a:r>
              <a:rPr lang="en-GB" sz="1400" dirty="0">
                <a:latin typeface="Raleway" pitchFamily="2" charset="0"/>
                <a:hlinkClick r:id="rId2"/>
              </a:rPr>
              <a:t>learning@comptonverney.org.uk</a:t>
            </a:r>
            <a:r>
              <a:rPr lang="en-GB" sz="1400" dirty="0">
                <a:latin typeface="Raleway" pitchFamily="2" charset="0"/>
              </a:rPr>
              <a:t> </a:t>
            </a:r>
            <a:r>
              <a:rPr lang="en-GB" sz="1400" dirty="0">
                <a:latin typeface="Raleway" pitchFamily="2" charset="0"/>
                <a:hlinkClick r:id="rId3"/>
              </a:rPr>
              <a:t>Tel:01926</a:t>
            </a:r>
            <a:r>
              <a:rPr lang="en-GB" sz="1400" dirty="0">
                <a:latin typeface="Raleway" pitchFamily="2" charset="0"/>
              </a:rPr>
              <a:t> 645563</a:t>
            </a:r>
          </a:p>
        </p:txBody>
      </p:sp>
      <p:sp>
        <p:nvSpPr>
          <p:cNvPr id="6" name="TextBox 5">
            <a:extLst>
              <a:ext uri="{FF2B5EF4-FFF2-40B4-BE49-F238E27FC236}">
                <a16:creationId xmlns:a16="http://schemas.microsoft.com/office/drawing/2014/main" id="{2B51BDB1-6B97-4B24-BC5E-A3EECD00843F}"/>
              </a:ext>
            </a:extLst>
          </p:cNvPr>
          <p:cNvSpPr txBox="1"/>
          <p:nvPr/>
        </p:nvSpPr>
        <p:spPr>
          <a:xfrm>
            <a:off x="289560" y="1070589"/>
            <a:ext cx="11776749" cy="2646878"/>
          </a:xfrm>
          <a:prstGeom prst="rect">
            <a:avLst/>
          </a:prstGeom>
          <a:noFill/>
        </p:spPr>
        <p:txBody>
          <a:bodyPr wrap="square">
            <a:spAutoFit/>
          </a:bodyPr>
          <a:lstStyle/>
          <a:p>
            <a:r>
              <a:rPr lang="en-US" sz="1400" dirty="0">
                <a:latin typeface="Raleway"/>
              </a:rPr>
              <a:t>Step into the </a:t>
            </a:r>
            <a:r>
              <a:rPr lang="en-US" sz="1400" dirty="0" err="1">
                <a:latin typeface="Raleway"/>
              </a:rPr>
              <a:t>colourful</a:t>
            </a:r>
            <a:r>
              <a:rPr lang="en-US" sz="1400" dirty="0">
                <a:latin typeface="Raleway"/>
              </a:rPr>
              <a:t> world of artist </a:t>
            </a:r>
            <a:r>
              <a:rPr lang="en-US" sz="1400" dirty="0" err="1">
                <a:latin typeface="Raleway" pitchFamily="2" charset="0"/>
              </a:rPr>
              <a:t>Chila</a:t>
            </a:r>
            <a:r>
              <a:rPr lang="en-US" sz="1400" dirty="0">
                <a:latin typeface="Raleway" pitchFamily="2" charset="0"/>
              </a:rPr>
              <a:t> Kumari Singh Burman MBE (b.1957)</a:t>
            </a:r>
            <a:r>
              <a:rPr lang="en-US" sz="1400" dirty="0">
                <a:latin typeface="Raleway"/>
              </a:rPr>
              <a:t>, known for her bright neon lights and exciting mixed media artwork. </a:t>
            </a:r>
          </a:p>
          <a:p>
            <a:r>
              <a:rPr lang="en-US" sz="1400" dirty="0">
                <a:latin typeface="Raleway"/>
              </a:rPr>
              <a:t>Join a member of the learning team for a fun and inspiring workshop that starts with a special tour of Burman’s latest exhibition where you will explore how she combines cultural patterns, popular culture images and bold neon </a:t>
            </a:r>
            <a:r>
              <a:rPr lang="en-US" sz="1400" dirty="0" err="1">
                <a:latin typeface="Raleway"/>
              </a:rPr>
              <a:t>colours</a:t>
            </a:r>
            <a:r>
              <a:rPr lang="en-US" sz="1400" dirty="0">
                <a:latin typeface="Raleway"/>
              </a:rPr>
              <a:t> to create amazing art.</a:t>
            </a:r>
          </a:p>
          <a:p>
            <a:r>
              <a:rPr lang="en-US" sz="1400" dirty="0">
                <a:latin typeface="Raleway"/>
              </a:rPr>
              <a:t>Our friendly team will help you understand how Burman expresses her identity and heritage through her unique creations.</a:t>
            </a:r>
          </a:p>
          <a:p>
            <a:endParaRPr lang="en-US" sz="1400" dirty="0">
              <a:latin typeface="Raleway"/>
            </a:endParaRPr>
          </a:p>
          <a:p>
            <a:r>
              <a:rPr lang="en-GB" sz="1400" dirty="0">
                <a:latin typeface="Raleway"/>
              </a:rPr>
              <a:t>In the afternoon, you will head to our learning centre to experiment and play with light and UV, neon and glow-in-the-dark materials. Using a variety of paints, chalks, pens and lights along with music, you will collaborate to create a large-scale mural.</a:t>
            </a:r>
            <a:endParaRPr lang="en-GB" sz="1200" dirty="0">
              <a:latin typeface="Raleway" pitchFamily="2" charset="0"/>
            </a:endParaRPr>
          </a:p>
          <a:p>
            <a:endParaRPr lang="en-GB" sz="1200" dirty="0">
              <a:latin typeface="Raleway" pitchFamily="2" charset="0"/>
            </a:endParaRPr>
          </a:p>
          <a:p>
            <a:endParaRPr lang="en-US" sz="1400" dirty="0">
              <a:latin typeface="Raleway"/>
            </a:endParaRPr>
          </a:p>
          <a:p>
            <a:endParaRPr lang="en-US" sz="1400" dirty="0">
              <a:latin typeface="Raleway"/>
            </a:endParaRPr>
          </a:p>
          <a:p>
            <a:endParaRPr lang="en-US" sz="1400" dirty="0">
              <a:latin typeface="Raleway"/>
            </a:endParaRPr>
          </a:p>
        </p:txBody>
      </p:sp>
      <p:pic>
        <p:nvPicPr>
          <p:cNvPr id="7" name="Picture 6">
            <a:extLst>
              <a:ext uri="{FF2B5EF4-FFF2-40B4-BE49-F238E27FC236}">
                <a16:creationId xmlns:a16="http://schemas.microsoft.com/office/drawing/2014/main" id="{8934F80F-940B-407C-AFEC-CE7D1326DC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142" y="2758134"/>
            <a:ext cx="4753638" cy="3888200"/>
          </a:xfrm>
          <a:prstGeom prst="rect">
            <a:avLst/>
          </a:prstGeom>
        </p:spPr>
      </p:pic>
    </p:spTree>
    <p:extLst>
      <p:ext uri="{BB962C8B-B14F-4D97-AF65-F5344CB8AC3E}">
        <p14:creationId xmlns:p14="http://schemas.microsoft.com/office/powerpoint/2010/main" val="220024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321876-68FB-D546-CB2E-2A250978D097}"/>
              </a:ext>
            </a:extLst>
          </p:cNvPr>
          <p:cNvSpPr txBox="1"/>
          <p:nvPr/>
        </p:nvSpPr>
        <p:spPr>
          <a:xfrm>
            <a:off x="457199" y="258016"/>
            <a:ext cx="9719733" cy="1708160"/>
          </a:xfrm>
          <a:prstGeom prst="rect">
            <a:avLst/>
          </a:prstGeom>
          <a:noFill/>
        </p:spPr>
        <p:txBody>
          <a:bodyPr wrap="square" rtlCol="0">
            <a:spAutoFit/>
          </a:bodyPr>
          <a:lstStyle/>
          <a:p>
            <a:pPr>
              <a:lnSpc>
                <a:spcPct val="90000"/>
              </a:lnSpc>
              <a:spcAft>
                <a:spcPts val="600"/>
              </a:spcAft>
            </a:pPr>
            <a:r>
              <a:rPr lang="en-US" sz="4000" dirty="0" err="1">
                <a:latin typeface="AW Conqueror Carved One" panose="020B0503040502020204" pitchFamily="34" charset="0"/>
              </a:rPr>
              <a:t>Chila</a:t>
            </a:r>
            <a:r>
              <a:rPr lang="en-US" sz="4000" dirty="0">
                <a:latin typeface="AW Conqueror Carved One" panose="020B0503040502020204" pitchFamily="34" charset="0"/>
              </a:rPr>
              <a:t> Kumari Singh Burman</a:t>
            </a:r>
          </a:p>
          <a:p>
            <a:endParaRPr lang="en-GB" sz="4000" dirty="0">
              <a:latin typeface="Raleway" pitchFamily="2" charset="0"/>
            </a:endParaRPr>
          </a:p>
          <a:p>
            <a:r>
              <a:rPr lang="en-GB" sz="2400" dirty="0">
                <a:latin typeface="Raleway" pitchFamily="2" charset="0"/>
              </a:rPr>
              <a:t>EYFS &amp; KS1 Teachers Pack  </a:t>
            </a:r>
          </a:p>
        </p:txBody>
      </p:sp>
      <p:sp>
        <p:nvSpPr>
          <p:cNvPr id="2" name="TextBox 1">
            <a:extLst>
              <a:ext uri="{FF2B5EF4-FFF2-40B4-BE49-F238E27FC236}">
                <a16:creationId xmlns:a16="http://schemas.microsoft.com/office/drawing/2014/main" id="{CA9835B7-5983-44DB-81DA-4EA186984E67}"/>
              </a:ext>
            </a:extLst>
          </p:cNvPr>
          <p:cNvSpPr txBox="1"/>
          <p:nvPr/>
        </p:nvSpPr>
        <p:spPr>
          <a:xfrm>
            <a:off x="457200" y="2271792"/>
            <a:ext cx="4707467" cy="4062651"/>
          </a:xfrm>
          <a:prstGeom prst="rect">
            <a:avLst/>
          </a:prstGeom>
          <a:noFill/>
        </p:spPr>
        <p:txBody>
          <a:bodyPr wrap="square" rtlCol="0">
            <a:spAutoFit/>
          </a:bodyPr>
          <a:lstStyle/>
          <a:p>
            <a:pPr fontAlgn="base"/>
            <a:r>
              <a:rPr lang="en-US" sz="1600" dirty="0">
                <a:latin typeface="Raleway" pitchFamily="2" charset="0"/>
              </a:rPr>
              <a:t>Compton Verney is excited to present a new solo exhibition by one of the leading contemporary artists working in the UK today – </a:t>
            </a:r>
            <a:r>
              <a:rPr lang="en-US" sz="1600" dirty="0" err="1">
                <a:latin typeface="Raleway" pitchFamily="2" charset="0"/>
              </a:rPr>
              <a:t>Chila</a:t>
            </a:r>
            <a:r>
              <a:rPr lang="en-US" sz="1600" dirty="0">
                <a:latin typeface="Raleway" pitchFamily="2" charset="0"/>
              </a:rPr>
              <a:t> Kumari Singh Burman MBE (b.1957).</a:t>
            </a:r>
          </a:p>
          <a:p>
            <a:pPr fontAlgn="base"/>
            <a:r>
              <a:rPr lang="en-US" sz="1600" dirty="0">
                <a:latin typeface="Raleway" pitchFamily="2" charset="0"/>
              </a:rPr>
              <a:t>Opening in the autumn, the exhibition will present new and recent neon and sculptural works which have not been shown before, alongside earlier prints, collages and films. The works encompass a 40-year period in which Burman has explored her Punjabi cultural identity, feminism, and working class </a:t>
            </a:r>
            <a:r>
              <a:rPr lang="en-US" sz="1600" dirty="0" err="1">
                <a:latin typeface="Raleway" pitchFamily="2" charset="0"/>
              </a:rPr>
              <a:t>Liverpudlian</a:t>
            </a:r>
            <a:r>
              <a:rPr lang="en-US" sz="1600" dirty="0">
                <a:latin typeface="Raleway" pitchFamily="2" charset="0"/>
              </a:rPr>
              <a:t> upbringing, amongst other themes.</a:t>
            </a:r>
          </a:p>
          <a:p>
            <a:pPr fontAlgn="base"/>
            <a:r>
              <a:rPr lang="en-US" sz="1600" dirty="0">
                <a:latin typeface="Raleway" pitchFamily="2" charset="0"/>
              </a:rPr>
              <a:t>A large-scale intervention across the façade of the house, comprised of Burman’s signature </a:t>
            </a:r>
            <a:r>
              <a:rPr lang="en-US" sz="1600" dirty="0" err="1">
                <a:latin typeface="Raleway" pitchFamily="2" charset="0"/>
              </a:rPr>
              <a:t>neons</a:t>
            </a:r>
            <a:r>
              <a:rPr lang="en-US" sz="1600" dirty="0">
                <a:latin typeface="Raleway" pitchFamily="2" charset="0"/>
              </a:rPr>
              <a:t>, will accompany the exhibition.</a:t>
            </a:r>
          </a:p>
          <a:p>
            <a:endParaRPr lang="en-GB" dirty="0"/>
          </a:p>
        </p:txBody>
      </p:sp>
      <p:sp>
        <p:nvSpPr>
          <p:cNvPr id="4" name="Rectangle 3">
            <a:extLst>
              <a:ext uri="{FF2B5EF4-FFF2-40B4-BE49-F238E27FC236}">
                <a16:creationId xmlns:a16="http://schemas.microsoft.com/office/drawing/2014/main" id="{7C491CC1-A320-4C84-9AFD-C0827AB28F98}"/>
              </a:ext>
            </a:extLst>
          </p:cNvPr>
          <p:cNvSpPr/>
          <p:nvPr/>
        </p:nvSpPr>
        <p:spPr>
          <a:xfrm>
            <a:off x="279400" y="6430651"/>
            <a:ext cx="6096000" cy="246221"/>
          </a:xfrm>
          <a:prstGeom prst="rect">
            <a:avLst/>
          </a:prstGeom>
        </p:spPr>
        <p:txBody>
          <a:bodyPr>
            <a:spAutoFit/>
          </a:bodyPr>
          <a:lstStyle/>
          <a:p>
            <a:r>
              <a:rPr lang="en-GB" sz="1000" dirty="0">
                <a:solidFill>
                  <a:srgbClr val="000000"/>
                </a:solidFill>
                <a:latin typeface="Raleway" pitchFamily="2" charset="0"/>
              </a:rPr>
              <a:t>Image: </a:t>
            </a:r>
            <a:r>
              <a:rPr lang="en-GB" sz="1000" dirty="0" err="1">
                <a:solidFill>
                  <a:srgbClr val="000000"/>
                </a:solidFill>
                <a:latin typeface="Raleway" pitchFamily="2" charset="0"/>
              </a:rPr>
              <a:t>Chila</a:t>
            </a:r>
            <a:r>
              <a:rPr lang="en-GB" sz="1000" dirty="0">
                <a:solidFill>
                  <a:srgbClr val="000000"/>
                </a:solidFill>
                <a:latin typeface="Raleway" pitchFamily="2" charset="0"/>
              </a:rPr>
              <a:t> Kumari Singh Burman, Mermaid, 2022, silicone neon. Courtesy the artist</a:t>
            </a:r>
            <a:endParaRPr lang="en-GB" sz="1000" dirty="0"/>
          </a:p>
        </p:txBody>
      </p:sp>
      <p:pic>
        <p:nvPicPr>
          <p:cNvPr id="5" name="Picture 4">
            <a:extLst>
              <a:ext uri="{FF2B5EF4-FFF2-40B4-BE49-F238E27FC236}">
                <a16:creationId xmlns:a16="http://schemas.microsoft.com/office/drawing/2014/main" id="{B4F3C311-09A0-402B-BC32-D7D0F13043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37867" y="1130517"/>
            <a:ext cx="5353915" cy="5469467"/>
          </a:xfrm>
          <a:prstGeom prst="rect">
            <a:avLst/>
          </a:prstGeom>
        </p:spPr>
      </p:pic>
    </p:spTree>
    <p:extLst>
      <p:ext uri="{BB962C8B-B14F-4D97-AF65-F5344CB8AC3E}">
        <p14:creationId xmlns:p14="http://schemas.microsoft.com/office/powerpoint/2010/main" val="114370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4268A-048A-D737-0788-6201598BBC1F}"/>
              </a:ext>
            </a:extLst>
          </p:cNvPr>
          <p:cNvSpPr txBox="1"/>
          <p:nvPr/>
        </p:nvSpPr>
        <p:spPr>
          <a:xfrm>
            <a:off x="384048" y="614446"/>
            <a:ext cx="7430685" cy="707886"/>
          </a:xfrm>
          <a:prstGeom prst="rect">
            <a:avLst/>
          </a:prstGeom>
          <a:noFill/>
        </p:spPr>
        <p:txBody>
          <a:bodyPr wrap="square" rtlCol="0">
            <a:spAutoFit/>
          </a:bodyPr>
          <a:lstStyle/>
          <a:p>
            <a:r>
              <a:rPr lang="en-GB" sz="4000" dirty="0">
                <a:latin typeface="AW Conqueror Carved One" panose="020B0503040502020204" pitchFamily="34" charset="0"/>
              </a:rPr>
              <a:t>Learning Objectives</a:t>
            </a:r>
          </a:p>
        </p:txBody>
      </p:sp>
      <p:sp>
        <p:nvSpPr>
          <p:cNvPr id="3" name="TextBox 2">
            <a:extLst>
              <a:ext uri="{FF2B5EF4-FFF2-40B4-BE49-F238E27FC236}">
                <a16:creationId xmlns:a16="http://schemas.microsoft.com/office/drawing/2014/main" id="{2EB18AF4-FB13-1D6F-B662-7A59D9CB42E3}"/>
              </a:ext>
            </a:extLst>
          </p:cNvPr>
          <p:cNvSpPr txBox="1"/>
          <p:nvPr/>
        </p:nvSpPr>
        <p:spPr>
          <a:xfrm>
            <a:off x="383115" y="3612607"/>
            <a:ext cx="7050618" cy="707886"/>
          </a:xfrm>
          <a:prstGeom prst="rect">
            <a:avLst/>
          </a:prstGeom>
          <a:noFill/>
        </p:spPr>
        <p:txBody>
          <a:bodyPr wrap="square" rtlCol="0">
            <a:spAutoFit/>
          </a:bodyPr>
          <a:lstStyle/>
          <a:p>
            <a:r>
              <a:rPr lang="en-GB" sz="4000" dirty="0">
                <a:latin typeface="AW Conqueror Carved One" panose="020B0503040502020204" pitchFamily="34" charset="0"/>
              </a:rPr>
              <a:t>Learning Outcomes</a:t>
            </a:r>
          </a:p>
        </p:txBody>
      </p:sp>
      <p:sp>
        <p:nvSpPr>
          <p:cNvPr id="6" name="Rectangle 5">
            <a:extLst>
              <a:ext uri="{FF2B5EF4-FFF2-40B4-BE49-F238E27FC236}">
                <a16:creationId xmlns:a16="http://schemas.microsoft.com/office/drawing/2014/main" id="{1E47125D-DA6B-476D-BBEB-AAA73387B347}"/>
              </a:ext>
            </a:extLst>
          </p:cNvPr>
          <p:cNvSpPr/>
          <p:nvPr/>
        </p:nvSpPr>
        <p:spPr>
          <a:xfrm>
            <a:off x="685799" y="1655040"/>
            <a:ext cx="10231341" cy="1028038"/>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tabLst>
                <a:tab pos="457200" algn="l"/>
              </a:tabLst>
            </a:pPr>
            <a:r>
              <a:rPr lang="en-GB" dirty="0">
                <a:latin typeface="Raleway" pitchFamily="2" charset="0"/>
                <a:ea typeface="Times New Roman" panose="02020603050405020304" pitchFamily="18" charset="0"/>
                <a:cs typeface="Calibri" panose="020F0502020204030204" pitchFamily="34" charset="0"/>
              </a:rPr>
              <a:t>To explore personal identity through art.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tabLst>
                <a:tab pos="457200" algn="l"/>
              </a:tabLst>
            </a:pPr>
            <a:r>
              <a:rPr lang="en-GB" dirty="0">
                <a:latin typeface="Raleway" pitchFamily="2" charset="0"/>
                <a:ea typeface="Times New Roman" panose="02020603050405020304" pitchFamily="18" charset="0"/>
                <a:cs typeface="Calibri" panose="020F0502020204030204" pitchFamily="34" charset="0"/>
              </a:rPr>
              <a:t>To understand the use of colour, especially neon, in expressing emotions and individuality.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tabLst>
                <a:tab pos="457200" algn="l"/>
              </a:tabLst>
            </a:pPr>
            <a:r>
              <a:rPr lang="en-GB" dirty="0">
                <a:latin typeface="Raleway" pitchFamily="2" charset="0"/>
                <a:ea typeface="Times New Roman" panose="02020603050405020304" pitchFamily="18" charset="0"/>
                <a:cs typeface="Calibri" panose="020F0502020204030204" pitchFamily="34" charset="0"/>
              </a:rPr>
              <a:t>To learn basic collage techniques.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4ABC8DB-9D46-4AC1-BFE5-03915A27EB05}"/>
              </a:ext>
            </a:extLst>
          </p:cNvPr>
          <p:cNvSpPr/>
          <p:nvPr/>
        </p:nvSpPr>
        <p:spPr>
          <a:xfrm>
            <a:off x="719666" y="4578418"/>
            <a:ext cx="10312401" cy="1983685"/>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GB" dirty="0">
                <a:latin typeface="Raleway" pitchFamily="2" charset="0"/>
                <a:ea typeface="Times New Roman" panose="02020603050405020304" pitchFamily="18" charset="0"/>
                <a:cs typeface="Calibri" panose="020F0502020204030204" pitchFamily="34" charset="0"/>
              </a:rPr>
              <a:t>To understand how artists use a variety of techniques and ideas to express their ideas.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dirty="0">
                <a:latin typeface="Raleway" pitchFamily="2" charset="0"/>
                <a:ea typeface="Times New Roman" panose="02020603050405020304" pitchFamily="18" charset="0"/>
                <a:cs typeface="Calibri" panose="020F0502020204030204" pitchFamily="34" charset="0"/>
              </a:rPr>
              <a:t>To know the techniques of mixed media art and how to combine different materials such as paper, markers and found objects to create cohesive artwork.</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dirty="0">
                <a:latin typeface="Raleway" pitchFamily="2" charset="0"/>
                <a:ea typeface="Times New Roman" panose="02020603050405020304" pitchFamily="18" charset="0"/>
                <a:cs typeface="Calibri" panose="020F0502020204030204" pitchFamily="34" charset="0"/>
              </a:rPr>
              <a:t>To create a piece of art work that expresses identity using images, colour and collage techniques.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dirty="0">
                <a:latin typeface="Raleway" pitchFamily="2" charset="0"/>
                <a:ea typeface="Times New Roman" panose="02020603050405020304" pitchFamily="18" charset="0"/>
                <a:cs typeface="Calibri" panose="020F0502020204030204" pitchFamily="34" charset="0"/>
              </a:rPr>
              <a:t>Understand the visual impact of different colours.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49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E76D7-0FD3-4D56-B75A-1FE0358FB503}"/>
              </a:ext>
            </a:extLst>
          </p:cNvPr>
          <p:cNvSpPr>
            <a:spLocks noGrp="1"/>
          </p:cNvSpPr>
          <p:nvPr>
            <p:ph type="title"/>
          </p:nvPr>
        </p:nvSpPr>
        <p:spPr>
          <a:xfrm>
            <a:off x="786268" y="136525"/>
            <a:ext cx="4960945" cy="1325563"/>
          </a:xfrm>
        </p:spPr>
        <p:txBody>
          <a:bodyPr vert="horz" lIns="91440" tIns="45720" rIns="91440" bIns="45720" rtlCol="0" anchor="ctr">
            <a:normAutofit/>
          </a:bodyPr>
          <a:lstStyle/>
          <a:p>
            <a:r>
              <a:rPr lang="en-US" kern="1200" dirty="0">
                <a:solidFill>
                  <a:schemeClr val="tx1"/>
                </a:solidFill>
                <a:latin typeface="AW Conqueror Carved One" panose="020B0503040502020204" pitchFamily="34" charset="0"/>
              </a:rPr>
              <a:t>Itinerary</a:t>
            </a:r>
          </a:p>
        </p:txBody>
      </p:sp>
      <p:sp>
        <p:nvSpPr>
          <p:cNvPr id="5" name="TextBox 4">
            <a:extLst>
              <a:ext uri="{FF2B5EF4-FFF2-40B4-BE49-F238E27FC236}">
                <a16:creationId xmlns:a16="http://schemas.microsoft.com/office/drawing/2014/main" id="{E91E92F7-A248-471E-ABA4-E4E05CE0C5E1}"/>
              </a:ext>
            </a:extLst>
          </p:cNvPr>
          <p:cNvSpPr txBox="1"/>
          <p:nvPr/>
        </p:nvSpPr>
        <p:spPr>
          <a:xfrm>
            <a:off x="686560" y="1286427"/>
            <a:ext cx="5407916" cy="4285145"/>
          </a:xfrm>
          <a:prstGeom prst="rect">
            <a:avLst/>
          </a:prstGeom>
        </p:spPr>
        <p:txBody>
          <a:bodyPr vert="horz" lIns="91440" tIns="45720" rIns="91440" bIns="45720" rtlCol="0">
            <a:noAutofit/>
          </a:bodyPr>
          <a:lstStyle/>
          <a:p>
            <a:pPr>
              <a:lnSpc>
                <a:spcPct val="90000"/>
              </a:lnSpc>
              <a:spcAft>
                <a:spcPts val="600"/>
              </a:spcAft>
            </a:pPr>
            <a:r>
              <a:rPr lang="en-US" sz="1200" b="1" dirty="0">
                <a:latin typeface="Raleway" pitchFamily="2" charset="0"/>
              </a:rPr>
              <a:t>10am – 10.15am </a:t>
            </a:r>
          </a:p>
          <a:p>
            <a:pPr>
              <a:lnSpc>
                <a:spcPct val="90000"/>
              </a:lnSpc>
              <a:spcAft>
                <a:spcPts val="600"/>
              </a:spcAft>
            </a:pPr>
            <a:r>
              <a:rPr lang="en-US" sz="1200" dirty="0">
                <a:latin typeface="Raleway" pitchFamily="2" charset="0"/>
              </a:rPr>
              <a:t>Welcome and introduction at the Learning Centre </a:t>
            </a:r>
          </a:p>
          <a:p>
            <a:pPr indent="-228600">
              <a:lnSpc>
                <a:spcPct val="90000"/>
              </a:lnSpc>
              <a:spcAft>
                <a:spcPts val="600"/>
              </a:spcAft>
              <a:buFont typeface="Arial" panose="020B0604020202020204" pitchFamily="34" charset="0"/>
              <a:buChar char="•"/>
            </a:pPr>
            <a:endParaRPr lang="en-US" sz="1200" dirty="0">
              <a:latin typeface="Raleway" pitchFamily="2" charset="0"/>
            </a:endParaRPr>
          </a:p>
          <a:p>
            <a:pPr>
              <a:lnSpc>
                <a:spcPct val="90000"/>
              </a:lnSpc>
              <a:spcAft>
                <a:spcPts val="600"/>
              </a:spcAft>
            </a:pPr>
            <a:r>
              <a:rPr lang="en-US" sz="1200" b="1" dirty="0">
                <a:latin typeface="Raleway" pitchFamily="2" charset="0"/>
              </a:rPr>
              <a:t>10.15am – 12.00pm </a:t>
            </a:r>
          </a:p>
          <a:p>
            <a:pPr>
              <a:lnSpc>
                <a:spcPct val="90000"/>
              </a:lnSpc>
              <a:spcAft>
                <a:spcPts val="600"/>
              </a:spcAft>
            </a:pPr>
            <a:r>
              <a:rPr lang="en-US" sz="1200" dirty="0">
                <a:latin typeface="Raleway" pitchFamily="2" charset="0"/>
              </a:rPr>
              <a:t>Students visit the </a:t>
            </a:r>
            <a:r>
              <a:rPr lang="en-US" sz="1200" dirty="0" err="1">
                <a:latin typeface="Raleway" pitchFamily="2" charset="0"/>
              </a:rPr>
              <a:t>Chila</a:t>
            </a:r>
            <a:r>
              <a:rPr lang="en-US" sz="1200" dirty="0">
                <a:latin typeface="Raleway" pitchFamily="2" charset="0"/>
              </a:rPr>
              <a:t> Kumari Singh Burman exhibition with the learning team where they take part in a series of observational activities.</a:t>
            </a:r>
          </a:p>
          <a:p>
            <a:pPr>
              <a:lnSpc>
                <a:spcPct val="90000"/>
              </a:lnSpc>
              <a:spcAft>
                <a:spcPts val="600"/>
              </a:spcAft>
            </a:pPr>
            <a:endParaRPr lang="en-US" sz="1200" dirty="0">
              <a:latin typeface="Raleway" pitchFamily="2" charset="0"/>
            </a:endParaRPr>
          </a:p>
          <a:p>
            <a:pPr>
              <a:lnSpc>
                <a:spcPct val="90000"/>
              </a:lnSpc>
              <a:spcAft>
                <a:spcPts val="600"/>
              </a:spcAft>
            </a:pPr>
            <a:r>
              <a:rPr lang="en-US" sz="1200" b="1" dirty="0">
                <a:latin typeface="Raleway" pitchFamily="2" charset="0"/>
              </a:rPr>
              <a:t>12:00pm  – 12.30pm </a:t>
            </a:r>
          </a:p>
          <a:p>
            <a:pPr>
              <a:lnSpc>
                <a:spcPct val="90000"/>
              </a:lnSpc>
              <a:spcAft>
                <a:spcPts val="600"/>
              </a:spcAft>
            </a:pPr>
            <a:r>
              <a:rPr lang="en-US" sz="1200" dirty="0">
                <a:latin typeface="Raleway" pitchFamily="2" charset="0"/>
              </a:rPr>
              <a:t>Lunch – outside or learning studio depending on the weather.</a:t>
            </a:r>
          </a:p>
          <a:p>
            <a:pPr indent="-228600">
              <a:lnSpc>
                <a:spcPct val="90000"/>
              </a:lnSpc>
              <a:spcAft>
                <a:spcPts val="600"/>
              </a:spcAft>
              <a:buFont typeface="Arial" panose="020B0604020202020204" pitchFamily="34" charset="0"/>
              <a:buChar char="•"/>
            </a:pPr>
            <a:endParaRPr lang="en-US" sz="1200" dirty="0">
              <a:latin typeface="Raleway" pitchFamily="2" charset="0"/>
            </a:endParaRPr>
          </a:p>
          <a:p>
            <a:pPr>
              <a:lnSpc>
                <a:spcPct val="90000"/>
              </a:lnSpc>
              <a:spcAft>
                <a:spcPts val="600"/>
              </a:spcAft>
            </a:pPr>
            <a:r>
              <a:rPr lang="en-US" sz="1200" b="1" dirty="0">
                <a:latin typeface="Raleway" pitchFamily="2" charset="0"/>
              </a:rPr>
              <a:t>12.30pm – 1:45pm </a:t>
            </a:r>
          </a:p>
          <a:p>
            <a:pPr>
              <a:lnSpc>
                <a:spcPct val="90000"/>
              </a:lnSpc>
              <a:spcAft>
                <a:spcPts val="600"/>
              </a:spcAft>
            </a:pPr>
            <a:r>
              <a:rPr lang="en-US" sz="1200" dirty="0">
                <a:latin typeface="Raleway" pitchFamily="2" charset="0"/>
              </a:rPr>
              <a:t>Students will use a variety of materials to design and make their own new artwork.</a:t>
            </a:r>
          </a:p>
          <a:p>
            <a:pPr indent="-228600">
              <a:lnSpc>
                <a:spcPct val="90000"/>
              </a:lnSpc>
              <a:spcAft>
                <a:spcPts val="600"/>
              </a:spcAft>
              <a:buFont typeface="Arial" panose="020B0604020202020204" pitchFamily="34" charset="0"/>
              <a:buChar char="•"/>
            </a:pPr>
            <a:endParaRPr lang="en-US" sz="1200" dirty="0">
              <a:latin typeface="Raleway" pitchFamily="2" charset="0"/>
            </a:endParaRPr>
          </a:p>
          <a:p>
            <a:pPr>
              <a:lnSpc>
                <a:spcPct val="90000"/>
              </a:lnSpc>
              <a:spcAft>
                <a:spcPts val="600"/>
              </a:spcAft>
            </a:pPr>
            <a:r>
              <a:rPr lang="en-US" sz="1200" b="1" dirty="0">
                <a:latin typeface="Raleway" pitchFamily="2" charset="0"/>
              </a:rPr>
              <a:t>1:45pm – 2.00pm </a:t>
            </a:r>
          </a:p>
          <a:p>
            <a:pPr>
              <a:lnSpc>
                <a:spcPct val="90000"/>
              </a:lnSpc>
              <a:spcAft>
                <a:spcPts val="600"/>
              </a:spcAft>
            </a:pPr>
            <a:r>
              <a:rPr lang="en-US" sz="1200" dirty="0">
                <a:latin typeface="Raleway" pitchFamily="2" charset="0"/>
              </a:rPr>
              <a:t>Plenary at the learning studio. Students and teachers review their day and reflect upon their time as artists for the day.</a:t>
            </a:r>
          </a:p>
        </p:txBody>
      </p:sp>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DF3C0EE-7EBC-C2F7-8829-21A058A1C5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3" name="Picture 12">
            <a:extLst>
              <a:ext uri="{FF2B5EF4-FFF2-40B4-BE49-F238E27FC236}">
                <a16:creationId xmlns:a16="http://schemas.microsoft.com/office/drawing/2014/main" id="{93A0EB1F-5998-951E-0CFC-03897185B7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pic>
        <p:nvPicPr>
          <p:cNvPr id="4" name="Picture 3">
            <a:extLst>
              <a:ext uri="{FF2B5EF4-FFF2-40B4-BE49-F238E27FC236}">
                <a16:creationId xmlns:a16="http://schemas.microsoft.com/office/drawing/2014/main" id="{A4C185C3-9F58-4AC4-B3BB-BD963DB134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8067" y="3515592"/>
            <a:ext cx="4107645" cy="3687170"/>
          </a:xfrm>
          <a:prstGeom prst="ellipse">
            <a:avLst/>
          </a:prstGeom>
        </p:spPr>
      </p:pic>
    </p:spTree>
    <p:extLst>
      <p:ext uri="{BB962C8B-B14F-4D97-AF65-F5344CB8AC3E}">
        <p14:creationId xmlns:p14="http://schemas.microsoft.com/office/powerpoint/2010/main" val="250098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828195-D616-4967-833C-5C62A0243FEB}"/>
              </a:ext>
            </a:extLst>
          </p:cNvPr>
          <p:cNvSpPr txBox="1"/>
          <p:nvPr/>
        </p:nvSpPr>
        <p:spPr>
          <a:xfrm>
            <a:off x="257556" y="649652"/>
            <a:ext cx="11457432" cy="5748369"/>
          </a:xfrm>
          <a:prstGeom prst="rect">
            <a:avLst/>
          </a:prstGeom>
          <a:noFill/>
        </p:spPr>
        <p:txBody>
          <a:bodyPr wrap="square">
            <a:spAutoFit/>
          </a:bodyPr>
          <a:lstStyle/>
          <a:p>
            <a:r>
              <a:rPr lang="en-US" sz="4000" dirty="0">
                <a:latin typeface="AW Conqueror Carved One" panose="020B0503040502020204" pitchFamily="34" charset="0"/>
              </a:rPr>
              <a:t>Top Tips </a:t>
            </a:r>
          </a:p>
          <a:p>
            <a:r>
              <a:rPr lang="en-US" dirty="0">
                <a:latin typeface="Raleway" pitchFamily="2" charset="0"/>
              </a:rPr>
              <a:t>Planning your visit and making the most of the day</a:t>
            </a:r>
          </a:p>
          <a:p>
            <a:endParaRPr lang="en-US" dirty="0">
              <a:latin typeface="Raleway Medium" pitchFamily="2" charset="0"/>
            </a:endParaRPr>
          </a:p>
          <a:p>
            <a:pPr marL="285750" indent="-285750">
              <a:lnSpc>
                <a:spcPct val="150000"/>
              </a:lnSpc>
              <a:buFont typeface="Arial" panose="020B0604020202020204" pitchFamily="34" charset="0"/>
              <a:buChar char="•"/>
            </a:pPr>
            <a:r>
              <a:rPr lang="en-US" sz="1400" dirty="0">
                <a:latin typeface="Raleway" pitchFamily="2" charset="0"/>
              </a:rPr>
              <a:t>Your group will need appropriate clothing that they don’t mind getting messy.</a:t>
            </a:r>
          </a:p>
          <a:p>
            <a:pPr marL="285750" indent="-285750">
              <a:lnSpc>
                <a:spcPct val="150000"/>
              </a:lnSpc>
              <a:buFont typeface="Arial" panose="020B0604020202020204" pitchFamily="34" charset="0"/>
              <a:buChar char="•"/>
            </a:pPr>
            <a:r>
              <a:rPr lang="en-US" sz="1400" dirty="0">
                <a:latin typeface="Raleway" pitchFamily="2" charset="0"/>
              </a:rPr>
              <a:t>Prior to your visit, please make us aware of any students with additional requirements or special needs so we can make all necessary arrangements to support your students.</a:t>
            </a:r>
          </a:p>
          <a:p>
            <a:pPr marL="285750" indent="-285750">
              <a:lnSpc>
                <a:spcPct val="150000"/>
              </a:lnSpc>
              <a:buFont typeface="Arial" panose="020B0604020202020204" pitchFamily="34" charset="0"/>
              <a:buChar char="•"/>
            </a:pPr>
            <a:r>
              <a:rPr lang="en-US" sz="1400" dirty="0">
                <a:latin typeface="Raleway" pitchFamily="2" charset="0"/>
              </a:rPr>
              <a:t>We recommended staff bring a camera to record activities.</a:t>
            </a:r>
          </a:p>
          <a:p>
            <a:pPr marL="285750" indent="-285750">
              <a:lnSpc>
                <a:spcPct val="150000"/>
              </a:lnSpc>
              <a:buFont typeface="Arial" panose="020B0604020202020204" pitchFamily="34" charset="0"/>
              <a:buChar char="•"/>
            </a:pPr>
            <a:r>
              <a:rPr lang="en-US" sz="1400" dirty="0">
                <a:latin typeface="Raleway" pitchFamily="2" charset="0"/>
              </a:rPr>
              <a:t>We’re a cashless site, please contact us in advance if you would like the children to visit the shop.</a:t>
            </a:r>
          </a:p>
          <a:p>
            <a:pPr marL="285750" indent="-285750">
              <a:lnSpc>
                <a:spcPct val="150000"/>
              </a:lnSpc>
              <a:buFont typeface="Arial" panose="020B0604020202020204" pitchFamily="34" charset="0"/>
              <a:buChar char="•"/>
            </a:pPr>
            <a:r>
              <a:rPr lang="en-US" sz="1400" dirty="0">
                <a:latin typeface="Raleway" pitchFamily="2" charset="0"/>
              </a:rPr>
              <a:t>Students will need to bring a packed lunch, and be supervised during lunch break.</a:t>
            </a:r>
          </a:p>
          <a:p>
            <a:pPr marL="285750" indent="-285750">
              <a:lnSpc>
                <a:spcPct val="150000"/>
              </a:lnSpc>
              <a:buFont typeface="Arial" panose="020B0604020202020204" pitchFamily="34" charset="0"/>
              <a:buChar char="•"/>
            </a:pPr>
            <a:r>
              <a:rPr lang="en-US" sz="1400" dirty="0">
                <a:latin typeface="Raleway" pitchFamily="2" charset="0"/>
              </a:rPr>
              <a:t> We encourage all adults to lead by example, that includes getting stuck in and having a go at the activities too! </a:t>
            </a:r>
          </a:p>
          <a:p>
            <a:pPr marL="285750" indent="-285750">
              <a:lnSpc>
                <a:spcPct val="150000"/>
              </a:lnSpc>
              <a:buFont typeface="Arial" panose="020B0604020202020204" pitchFamily="34" charset="0"/>
              <a:buChar char="•"/>
            </a:pPr>
            <a:r>
              <a:rPr lang="en-US" sz="1400" dirty="0">
                <a:latin typeface="Raleway" pitchFamily="2" charset="0"/>
              </a:rPr>
              <a:t>Teacher Ratio for Primary School 1:6 and Secondary School 1:15 </a:t>
            </a:r>
          </a:p>
          <a:p>
            <a:pPr marL="285750" indent="-285750">
              <a:lnSpc>
                <a:spcPct val="150000"/>
              </a:lnSpc>
              <a:buFont typeface="Arial" panose="020B0604020202020204" pitchFamily="34" charset="0"/>
              <a:buChar char="•"/>
            </a:pPr>
            <a:r>
              <a:rPr lang="en-US" sz="1400" dirty="0">
                <a:latin typeface="Raleway" pitchFamily="2" charset="0"/>
              </a:rPr>
              <a:t>Children 12 years old and under must be accompanied by an adult at all times. The supervising adult must be over the age </a:t>
            </a:r>
            <a:r>
              <a:rPr lang="en-US" sz="1400">
                <a:latin typeface="Raleway" pitchFamily="2" charset="0"/>
              </a:rPr>
              <a:t>of 18.</a:t>
            </a:r>
            <a:endParaRPr lang="en-US" sz="1400" dirty="0">
              <a:latin typeface="Raleway" pitchFamily="2" charset="0"/>
            </a:endParaRPr>
          </a:p>
          <a:p>
            <a:pPr marL="285750" indent="-285750">
              <a:lnSpc>
                <a:spcPct val="150000"/>
              </a:lnSpc>
              <a:buFont typeface="Arial" panose="020B0604020202020204" pitchFamily="34" charset="0"/>
              <a:buChar char="•"/>
            </a:pPr>
            <a:r>
              <a:rPr lang="en-US" sz="1400" dirty="0">
                <a:latin typeface="Raleway" pitchFamily="2" charset="0"/>
              </a:rPr>
              <a:t>We cannot lead workshops or tours without a teacher present.</a:t>
            </a:r>
          </a:p>
          <a:p>
            <a:pPr marL="285750" indent="-285750">
              <a:lnSpc>
                <a:spcPct val="150000"/>
              </a:lnSpc>
              <a:buFont typeface="Arial" panose="020B0604020202020204" pitchFamily="34" charset="0"/>
              <a:buChar char="•"/>
            </a:pPr>
            <a:r>
              <a:rPr lang="en-US" sz="1400" dirty="0">
                <a:latin typeface="Raleway" pitchFamily="2" charset="0"/>
              </a:rPr>
              <a:t>On arrival coaches can drop off in the carpark. Coaches cannot drop off at the gallery owing to weight restrictions on the Upper Bridge. </a:t>
            </a:r>
          </a:p>
          <a:p>
            <a:pPr marL="285750" indent="-285750">
              <a:lnSpc>
                <a:spcPct val="150000"/>
              </a:lnSpc>
              <a:buFont typeface="Arial" panose="020B0604020202020204" pitchFamily="34" charset="0"/>
              <a:buChar char="•"/>
            </a:pPr>
            <a:r>
              <a:rPr lang="en-US" sz="1400" dirty="0">
                <a:latin typeface="Raleway" pitchFamily="2" charset="0"/>
              </a:rPr>
              <a:t>When arriving please enter through the gate to the left of the Welcome Centre. The walk from the car park will take approximately 10 minutes. A member of the Learning Team will meet you outside the gallery.</a:t>
            </a:r>
            <a:endParaRPr lang="en-GB" sz="1400" dirty="0">
              <a:latin typeface="Raleway" pitchFamily="2" charset="0"/>
            </a:endParaRPr>
          </a:p>
        </p:txBody>
      </p:sp>
    </p:spTree>
    <p:extLst>
      <p:ext uri="{BB962C8B-B14F-4D97-AF65-F5344CB8AC3E}">
        <p14:creationId xmlns:p14="http://schemas.microsoft.com/office/powerpoint/2010/main" val="77267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1047</Words>
  <Application>Microsoft Office PowerPoint</Application>
  <PresentationFormat>Widescreen</PresentationFormat>
  <Paragraphs>85</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AW Conqueror Carved One</vt:lpstr>
      <vt:lpstr>AW Conqueror Inline</vt:lpstr>
      <vt:lpstr>Calibri</vt:lpstr>
      <vt:lpstr>Calibri Light</vt:lpstr>
      <vt:lpstr>Raleway</vt:lpstr>
      <vt:lpstr>Raleway ExtraBold</vt:lpstr>
      <vt:lpstr>Raleway Medium</vt:lpstr>
      <vt:lpstr>Symbol</vt:lpstr>
      <vt:lpstr>Office Theme</vt:lpstr>
      <vt:lpstr>Multi-media Workshop</vt:lpstr>
      <vt:lpstr>Contents</vt:lpstr>
      <vt:lpstr>About Compton Verney </vt:lpstr>
      <vt:lpstr>About the workshop</vt:lpstr>
      <vt:lpstr>PowerPoint Presentation</vt:lpstr>
      <vt:lpstr>PowerPoint Presentation</vt:lpstr>
      <vt:lpstr>Itinerary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Wilson</dc:creator>
  <cp:lastModifiedBy>Louise Sinclair</cp:lastModifiedBy>
  <cp:revision>82</cp:revision>
  <dcterms:created xsi:type="dcterms:W3CDTF">2023-08-24T14:11:11Z</dcterms:created>
  <dcterms:modified xsi:type="dcterms:W3CDTF">2024-07-15T14:31:27Z</dcterms:modified>
</cp:coreProperties>
</file>